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77" r:id="rId1"/>
  </p:sldMasterIdLst>
  <p:notesMasterIdLst>
    <p:notesMasterId r:id="rId35"/>
  </p:notesMasterIdLst>
  <p:sldIdLst>
    <p:sldId id="1449" r:id="rId2"/>
    <p:sldId id="1450" r:id="rId3"/>
    <p:sldId id="1451" r:id="rId4"/>
    <p:sldId id="1452" r:id="rId5"/>
    <p:sldId id="955" r:id="rId6"/>
    <p:sldId id="1493" r:id="rId7"/>
    <p:sldId id="1504" r:id="rId8"/>
    <p:sldId id="1494" r:id="rId9"/>
    <p:sldId id="1495" r:id="rId10"/>
    <p:sldId id="1496" r:id="rId11"/>
    <p:sldId id="1497" r:id="rId12"/>
    <p:sldId id="1498" r:id="rId13"/>
    <p:sldId id="1499" r:id="rId14"/>
    <p:sldId id="1500" r:id="rId15"/>
    <p:sldId id="1501" r:id="rId16"/>
    <p:sldId id="1502" r:id="rId17"/>
    <p:sldId id="1503" r:id="rId18"/>
    <p:sldId id="1461" r:id="rId19"/>
    <p:sldId id="1481" r:id="rId20"/>
    <p:sldId id="1482" r:id="rId21"/>
    <p:sldId id="1483" r:id="rId22"/>
    <p:sldId id="1477" r:id="rId23"/>
    <p:sldId id="1484" r:id="rId24"/>
    <p:sldId id="1485" r:id="rId25"/>
    <p:sldId id="1486" r:id="rId26"/>
    <p:sldId id="1478" r:id="rId27"/>
    <p:sldId id="1487" r:id="rId28"/>
    <p:sldId id="1488" r:id="rId29"/>
    <p:sldId id="1489" r:id="rId30"/>
    <p:sldId id="1490" r:id="rId31"/>
    <p:sldId id="1491" r:id="rId32"/>
    <p:sldId id="1183" r:id="rId33"/>
    <p:sldId id="1476" r:id="rId34"/>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a:srgbClr val="000D14"/>
    <a:srgbClr val="000806"/>
    <a:srgbClr val="000403"/>
    <a:srgbClr val="004C22"/>
    <a:srgbClr val="050701"/>
    <a:srgbClr val="020103"/>
    <a:srgbClr val="040000"/>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5035" autoAdjust="0"/>
  </p:normalViewPr>
  <p:slideViewPr>
    <p:cSldViewPr>
      <p:cViewPr varScale="1">
        <p:scale>
          <a:sx n="149" d="100"/>
          <a:sy n="149" d="100"/>
        </p:scale>
        <p:origin x="252" y="114"/>
      </p:cViewPr>
      <p:guideLst>
        <p:guide orient="horz" pos="1620"/>
        <p:guide pos="2880"/>
      </p:guideLst>
    </p:cSldViewPr>
  </p:slideViewPr>
  <p:outlineViewPr>
    <p:cViewPr varScale="1">
      <p:scale>
        <a:sx n="33" d="100"/>
        <a:sy n="33" d="100"/>
      </p:scale>
      <p:origin x="0" y="-10938"/>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dirty="0"/>
          </a:p>
        </p:txBody>
      </p:sp>
    </p:spTree>
    <p:extLst>
      <p:ext uri="{BB962C8B-B14F-4D97-AF65-F5344CB8AC3E}">
        <p14:creationId xmlns:p14="http://schemas.microsoft.com/office/powerpoint/2010/main" val="358648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1Co 15:35 But someone will say, "How are the dead raised up? And with what body do they come?"36 Foolish one, what you sow is not made alive unless it dies.37 And what you sow, you do not sow that body that shall be, but mere grain--perhaps wheat or some other grain. 38 But God gives it a body as He pleases, and to each seed its own body. 39 All flesh is not the same flesh, but there is one kind of flesh of men, another flesh of animals, another of fish, and another of birds. 40 There are also celestial bodies and terrestrial bodies; but the glory of the celestial is one, and the glory of the terrestrial is another. 41 There is one glory of the sun, another glory of the moon, and another glory of the stars; for one star differs from another star in glory. 42 So also is the resurrection of the dead. The body is sown in corruption, it is raised in incorruption.43 It is sown in dishonor, it is raised in glory. It is sown in weakness, it is raised in power. 44 It is sown a natural body, it is raised a spiritual body. There is a natural body, and there is a spiritual body.</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10</a:t>
            </a:fld>
            <a:endParaRPr lang="en-US"/>
          </a:p>
        </p:txBody>
      </p:sp>
    </p:spTree>
    <p:extLst>
      <p:ext uri="{BB962C8B-B14F-4D97-AF65-F5344CB8AC3E}">
        <p14:creationId xmlns:p14="http://schemas.microsoft.com/office/powerpoint/2010/main" val="290851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11</a:t>
            </a:fld>
            <a:endParaRPr lang="en-US"/>
          </a:p>
        </p:txBody>
      </p:sp>
    </p:spTree>
    <p:extLst>
      <p:ext uri="{BB962C8B-B14F-4D97-AF65-F5344CB8AC3E}">
        <p14:creationId xmlns:p14="http://schemas.microsoft.com/office/powerpoint/2010/main" val="290748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12</a:t>
            </a:fld>
            <a:endParaRPr lang="en-US"/>
          </a:p>
        </p:txBody>
      </p:sp>
    </p:spTree>
    <p:extLst>
      <p:ext uri="{BB962C8B-B14F-4D97-AF65-F5344CB8AC3E}">
        <p14:creationId xmlns:p14="http://schemas.microsoft.com/office/powerpoint/2010/main" val="425801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Ac 24:15 "I have hope in God, which they themselves also accept, that there will be a resurrection of the dead, both of the just and the unjust.</a:t>
            </a:r>
          </a:p>
          <a:p>
            <a:r>
              <a:rPr lang="en-US" dirty="0" smtClean="0"/>
              <a:t> </a:t>
            </a:r>
            <a:r>
              <a:rPr lang="en-US" dirty="0" err="1" smtClean="0"/>
              <a:t>Php</a:t>
            </a:r>
            <a:r>
              <a:rPr lang="en-US" dirty="0" smtClean="0"/>
              <a:t> 3:10 that I may know Him and the power of His resurrection, and the fellowship of His sufferings, being conformed to His death, if, by any means, I may attain to the resurrection from the dead.</a:t>
            </a:r>
          </a:p>
          <a:p>
            <a:r>
              <a:rPr lang="en-US" dirty="0" smtClean="0"/>
              <a:t> 2Ti 2:18 who have strayed concerning the truth, saying that the resurrection is already past; and they overthrow the faith of some.</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13</a:t>
            </a:fld>
            <a:endParaRPr lang="en-US"/>
          </a:p>
        </p:txBody>
      </p:sp>
    </p:spTree>
    <p:extLst>
      <p:ext uri="{BB962C8B-B14F-4D97-AF65-F5344CB8AC3E}">
        <p14:creationId xmlns:p14="http://schemas.microsoft.com/office/powerpoint/2010/main" val="428783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14</a:t>
            </a:fld>
            <a:endParaRPr lang="en-US"/>
          </a:p>
        </p:txBody>
      </p:sp>
    </p:spTree>
    <p:extLst>
      <p:ext uri="{BB962C8B-B14F-4D97-AF65-F5344CB8AC3E}">
        <p14:creationId xmlns:p14="http://schemas.microsoft.com/office/powerpoint/2010/main" val="375482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2Ti 2:15 Be diligent to present yourself approved to God as a workman who does not need to be ashamed, accurately handling the word of truth.</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16</a:t>
            </a:fld>
            <a:endParaRPr lang="en-US"/>
          </a:p>
        </p:txBody>
      </p:sp>
    </p:spTree>
    <p:extLst>
      <p:ext uri="{BB962C8B-B14F-4D97-AF65-F5344CB8AC3E}">
        <p14:creationId xmlns:p14="http://schemas.microsoft.com/office/powerpoint/2010/main" val="3421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2Ti 2:15 Be diligent to present yourself approved to God as a workman who does not need to be ashamed, accurately handling the word of truth.</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17</a:t>
            </a:fld>
            <a:endParaRPr lang="en-US"/>
          </a:p>
        </p:txBody>
      </p:sp>
    </p:spTree>
    <p:extLst>
      <p:ext uri="{BB962C8B-B14F-4D97-AF65-F5344CB8AC3E}">
        <p14:creationId xmlns:p14="http://schemas.microsoft.com/office/powerpoint/2010/main" val="34439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7329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3349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7409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dirty="0"/>
          </a:p>
        </p:txBody>
      </p:sp>
    </p:spTree>
    <p:extLst>
      <p:ext uri="{BB962C8B-B14F-4D97-AF65-F5344CB8AC3E}">
        <p14:creationId xmlns:p14="http://schemas.microsoft.com/office/powerpoint/2010/main" val="60181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916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1Co 3:3 for you are still carnal. For where there are envy, strife, and divisions among you, are you not carnal and behaving like mere men?</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6353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Jude 1:16 These are grumblers, finding fault, following after their own lusts; they speak arrogantly, flattering people for the sake of gaining an advantage. 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3859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56022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01695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1 Co 8:1 Now concerning things offered to idols: We know that we all have knowledge. </a:t>
            </a:r>
            <a:r>
              <a:rPr lang="en-US" b="1" dirty="0" smtClean="0"/>
              <a:t>Knowledge puffs up, but love edifies.</a:t>
            </a:r>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43551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Joh 17:17 ¶ "Sanctify them by Your truth. Your word is truth. 18 "As You sent Me into the world, I also have sent them into the world. 19 "And for their sakes I sanctify Myself, that they also may be sanctified by the truth. 20 ¶ "I do not pray for these alone, but also for those who will believe in Me through their word; 21 "that they all may be one, as You, Father, are in Me, and I in You; that they also may be one in Us, that the world may believe that You sent Me. 22 "And the glory which You gave Me I have given them, that they may be one just as We are one: Joh 17:23 "I in them, and You in Me; that they may be made perfect in one, and that the world may know that You have sent Me, and have loved them as You have loved Me.</a:t>
            </a:r>
          </a:p>
          <a:p>
            <a:pPr marL="0" indent="0">
              <a:buNone/>
            </a:pPr>
            <a:endParaRPr lang="en-US" b="0" dirty="0" smtClean="0"/>
          </a:p>
          <a:p>
            <a:pPr marL="0" indent="0">
              <a:buNone/>
            </a:pPr>
            <a:r>
              <a:rPr lang="en-US" b="0" dirty="0" smtClean="0"/>
              <a:t>2Th 2:10 and with all unrighteous deception among those who perish, because they did not receive the love of the truth, that they might be saved.</a:t>
            </a: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64184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0" dirty="0" smtClean="0"/>
              <a:t> Am 3:3 Can two walk together, unless they are agreed?</a:t>
            </a: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9049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9709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0750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3</a:t>
            </a:fld>
            <a:endParaRPr lang="en-US" dirty="0"/>
          </a:p>
        </p:txBody>
      </p:sp>
    </p:spTree>
    <p:extLst>
      <p:ext uri="{BB962C8B-B14F-4D97-AF65-F5344CB8AC3E}">
        <p14:creationId xmlns:p14="http://schemas.microsoft.com/office/powerpoint/2010/main" val="3593435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1"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0636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97068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15:12-22</a:t>
            </a:r>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5</a:t>
            </a:fld>
            <a:endParaRPr lang="en-GB"/>
          </a:p>
        </p:txBody>
      </p:sp>
    </p:spTree>
    <p:extLst>
      <p:ext uri="{BB962C8B-B14F-4D97-AF65-F5344CB8AC3E}">
        <p14:creationId xmlns:p14="http://schemas.microsoft.com/office/powerpoint/2010/main" val="36473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5:28 "Do not marvel at this; for an hour is coming, in which all who are in the tombs will hear His voice, 29 and will come forth; those who did the good deeds to a resurrection of life, those who committed the evil deeds to a resurrection of judgment.</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6</a:t>
            </a:fld>
            <a:endParaRPr lang="en-US"/>
          </a:p>
        </p:txBody>
      </p:sp>
    </p:spTree>
    <p:extLst>
      <p:ext uri="{BB962C8B-B14F-4D97-AF65-F5344CB8AC3E}">
        <p14:creationId xmlns:p14="http://schemas.microsoft.com/office/powerpoint/2010/main" val="149444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5:28 "Do not marvel at this; for an hour is coming, in which all who are in the tombs will hear His voice, 29 and will come forth; those who did the good deeds to a resurrection of life, those who committed the evil deeds to a resurrection of judgment.</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7</a:t>
            </a:fld>
            <a:endParaRPr lang="en-US"/>
          </a:p>
        </p:txBody>
      </p:sp>
    </p:spTree>
    <p:extLst>
      <p:ext uri="{BB962C8B-B14F-4D97-AF65-F5344CB8AC3E}">
        <p14:creationId xmlns:p14="http://schemas.microsoft.com/office/powerpoint/2010/main" val="168401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6:1 ¶ Therefore leaving the elementary teaching about the Christ, let us press on to maturity, not laying again a foundation of repentance from dead works and of faith toward God, 2 of instruction about washings and laying on of hands, and the resurrection of the dead and eternal judgment.</a:t>
            </a:r>
          </a:p>
          <a:p>
            <a:r>
              <a:rPr lang="en-US" dirty="0" smtClean="0"/>
              <a:t>Ac 17:31 because He has fixed a day in which He will judge the world in righteousness through a Man whom He has appointed, having furnished proof to all men by raising Him from the dead." 32 ¶ Now when they heard of the resurrection of the dead, some began to sneer, but others said, "We shall hear you again concerning this."</a:t>
            </a:r>
          </a:p>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8</a:t>
            </a:fld>
            <a:endParaRPr lang="en-US"/>
          </a:p>
        </p:txBody>
      </p:sp>
    </p:spTree>
    <p:extLst>
      <p:ext uri="{BB962C8B-B14F-4D97-AF65-F5344CB8AC3E}">
        <p14:creationId xmlns:p14="http://schemas.microsoft.com/office/powerpoint/2010/main" val="191638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 5:23 ¶ Now may the God of peace Himself sanctify you completely; and may your whole spirit, soul, and body be preserved blameless at the coming of our Lord Jesus Christ.</a:t>
            </a:r>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9</a:t>
            </a:fld>
            <a:endParaRPr lang="en-US"/>
          </a:p>
        </p:txBody>
      </p:sp>
    </p:spTree>
    <p:extLst>
      <p:ext uri="{BB962C8B-B14F-4D97-AF65-F5344CB8AC3E}">
        <p14:creationId xmlns:p14="http://schemas.microsoft.com/office/powerpoint/2010/main" val="334214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1061856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6035417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40167251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028056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292905826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2129730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25624261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8416788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34495958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40533607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2633599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98655599"/>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599" y="1428750"/>
            <a:ext cx="8719458" cy="3404507"/>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34933582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effectLst>
              </a:rPr>
              <a:t>Facts of the Resurrection</a:t>
            </a:r>
            <a:endParaRPr lang="en-US" sz="50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251460" y="1131570"/>
            <a:ext cx="8572500" cy="4011930"/>
          </a:xfrm>
        </p:spPr>
        <p:txBody>
          <a:bodyPr>
            <a:noAutofit/>
          </a:bodyPr>
          <a:lstStyle/>
          <a:p>
            <a:pPr marL="0" indent="0">
              <a:buNone/>
            </a:pPr>
            <a:r>
              <a:rPr lang="en-US" sz="3600" dirty="0">
                <a:effectLst>
                  <a:glow rad="228600">
                    <a:srgbClr val="000000"/>
                  </a:glow>
                  <a:outerShdw blurRad="50800" dist="38100" dir="2700000" algn="tl" rotWithShape="0">
                    <a:srgbClr val="000000">
                      <a:alpha val="48000"/>
                    </a:srgbClr>
                  </a:outerShdw>
                </a:effectLst>
              </a:rPr>
              <a:t>#2 – it is NOT our body that is raised</a:t>
            </a:r>
          </a:p>
          <a:p>
            <a:pPr marL="0" indent="0">
              <a:buNone/>
            </a:pP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I Corinthians 15:35-44</a:t>
            </a:r>
          </a:p>
          <a:p>
            <a:pPr marL="0" indent="0">
              <a:buNone/>
            </a:pPr>
            <a:r>
              <a:rPr lang="en-US" sz="3600" i="1" dirty="0">
                <a:effectLst>
                  <a:glow rad="228600">
                    <a:srgbClr val="000000"/>
                  </a:glow>
                  <a:outerShdw blurRad="50800" dist="38100" dir="2700000" algn="tl" rotWithShape="0">
                    <a:srgbClr val="000000">
                      <a:alpha val="48000"/>
                    </a:srgbClr>
                  </a:outerShdw>
                </a:effectLst>
              </a:rPr>
              <a:t>Now </a:t>
            </a:r>
            <a:r>
              <a:rPr lang="en-US" sz="3600" i="1" dirty="0">
                <a:effectLst>
                  <a:glow rad="228600">
                    <a:srgbClr val="000000"/>
                  </a:glow>
                  <a:outerShdw blurRad="50800" dist="38100" dir="2700000" algn="tl" rotWithShape="0">
                    <a:srgbClr val="000000">
                      <a:alpha val="48000"/>
                    </a:srgbClr>
                  </a:outerShdw>
                </a:effectLst>
              </a:rPr>
              <a:t>this I say, brethren, that flesh and blood cannot inherit the kingdom of God; nor does corruption inherit incorruption</a:t>
            </a:r>
            <a:r>
              <a:rPr lang="en-US" sz="3600" dirty="0">
                <a:effectLst>
                  <a:glow rad="228600">
                    <a:srgbClr val="000000"/>
                  </a:glow>
                  <a:outerShdw blurRad="50800" dist="38100" dir="2700000" algn="tl" rotWithShape="0">
                    <a:srgbClr val="000000">
                      <a:alpha val="48000"/>
                    </a:srgbClr>
                  </a:outerShdw>
                </a:effectLst>
              </a:rPr>
              <a:t>.</a:t>
            </a: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									1 Corinthians </a:t>
            </a:r>
            <a:r>
              <a:rPr lang="en-US" sz="3600" dirty="0">
                <a:effectLst>
                  <a:glow rad="228600">
                    <a:srgbClr val="000000"/>
                  </a:glow>
                  <a:outerShdw blurRad="50800" dist="38100" dir="2700000" algn="tl" rotWithShape="0">
                    <a:srgbClr val="000000">
                      <a:alpha val="48000"/>
                    </a:srgbClr>
                  </a:outerShdw>
                </a:effectLst>
              </a:rPr>
              <a:t>15:50 </a:t>
            </a:r>
            <a:endParaRPr lang="en-US" sz="3600" dirty="0">
              <a:effectLst>
                <a:glow rad="228600">
                  <a:srgbClr val="000000"/>
                </a:glow>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7176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effectLst>
              </a:rPr>
              <a:t>Facts of the Resurrection</a:t>
            </a:r>
            <a:endParaRPr lang="en-US" sz="50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251460" y="1131570"/>
            <a:ext cx="8572500" cy="4011930"/>
          </a:xfrm>
        </p:spPr>
        <p:txBody>
          <a:bodyPr>
            <a:noAutofit/>
          </a:bodyPr>
          <a:lstStyle/>
          <a:p>
            <a:pPr marL="0" indent="0">
              <a:buNone/>
            </a:pPr>
            <a:r>
              <a:rPr lang="en-US" sz="3600" dirty="0">
                <a:effectLst>
                  <a:glow rad="228600">
                    <a:srgbClr val="000000"/>
                  </a:glow>
                  <a:outerShdw blurRad="50800" dist="38100" dir="2700000" algn="tl" rotWithShape="0">
                    <a:srgbClr val="000000">
                      <a:alpha val="48000"/>
                    </a:srgbClr>
                  </a:outerShdw>
                </a:effectLst>
              </a:rPr>
              <a:t>#3 – it is not clear what happens</a:t>
            </a:r>
          </a:p>
          <a:p>
            <a:pPr marL="0" indent="0">
              <a:buNone/>
            </a:pPr>
            <a:r>
              <a:rPr lang="en-US" sz="3600" i="1" dirty="0">
                <a:effectLst>
                  <a:glow rad="228600">
                    <a:srgbClr val="000000"/>
                  </a:glow>
                  <a:outerShdw blurRad="50800" dist="38100" dir="2700000" algn="tl" rotWithShape="0">
                    <a:srgbClr val="000000">
                      <a:alpha val="48000"/>
                    </a:srgbClr>
                  </a:outerShdw>
                </a:effectLst>
              </a:rPr>
              <a:t>Beloved</a:t>
            </a:r>
            <a:r>
              <a:rPr lang="en-US" sz="3600" i="1" dirty="0">
                <a:effectLst>
                  <a:glow rad="228600">
                    <a:srgbClr val="000000"/>
                  </a:glow>
                  <a:outerShdw blurRad="50800" dist="38100" dir="2700000" algn="tl" rotWithShape="0">
                    <a:srgbClr val="000000">
                      <a:alpha val="48000"/>
                    </a:srgbClr>
                  </a:outerShdw>
                </a:effectLst>
              </a:rPr>
              <a:t>, now we are children of God; and it has not yet been revealed what we shall </a:t>
            </a:r>
            <a:r>
              <a:rPr lang="en-US" sz="3600" i="1" dirty="0">
                <a:effectLst>
                  <a:glow rad="228600">
                    <a:srgbClr val="000000"/>
                  </a:glow>
                  <a:outerShdw blurRad="50800" dist="38100" dir="2700000" algn="tl" rotWithShape="0">
                    <a:srgbClr val="000000">
                      <a:alpha val="48000"/>
                    </a:srgbClr>
                  </a:outerShdw>
                </a:effectLst>
              </a:rPr>
              <a:t>be</a:t>
            </a: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I John 3:2a</a:t>
            </a:r>
          </a:p>
        </p:txBody>
      </p:sp>
    </p:spTree>
    <p:extLst>
      <p:ext uri="{BB962C8B-B14F-4D97-AF65-F5344CB8AC3E}">
        <p14:creationId xmlns:p14="http://schemas.microsoft.com/office/powerpoint/2010/main" val="36527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effectLst>
              </a:rPr>
              <a:t>Facts of the Resurrection</a:t>
            </a:r>
            <a:endParaRPr lang="en-US" sz="50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251460" y="1131570"/>
            <a:ext cx="8778240" cy="4011930"/>
          </a:xfrm>
        </p:spPr>
        <p:txBody>
          <a:bodyPr>
            <a:noAutofit/>
          </a:bodyPr>
          <a:lstStyle/>
          <a:p>
            <a:pPr marL="0" indent="0">
              <a:buNone/>
            </a:pPr>
            <a:r>
              <a:rPr lang="en-US" sz="3600" dirty="0">
                <a:effectLst>
                  <a:glow rad="228600">
                    <a:srgbClr val="000000"/>
                  </a:glow>
                  <a:outerShdw blurRad="50800" dist="38100" dir="2700000" algn="tl" rotWithShape="0">
                    <a:srgbClr val="000000">
                      <a:alpha val="48000"/>
                    </a:srgbClr>
                  </a:outerShdw>
                </a:effectLst>
              </a:rPr>
              <a:t>#4 – Jesus’s is our model of resurrection</a:t>
            </a:r>
          </a:p>
          <a:p>
            <a:pPr marL="0" indent="0">
              <a:buNone/>
            </a:pPr>
            <a:r>
              <a:rPr lang="en-US" sz="3600" dirty="0">
                <a:effectLst>
                  <a:glow rad="228600">
                    <a:srgbClr val="000000"/>
                  </a:glow>
                  <a:outerShdw blurRad="50800" dist="38100" dir="2700000" algn="tl" rotWithShape="0">
                    <a:srgbClr val="000000">
                      <a:alpha val="48000"/>
                    </a:srgbClr>
                  </a:outerShdw>
                </a:effectLst>
              </a:rPr>
              <a:t>…..</a:t>
            </a:r>
            <a:r>
              <a:rPr lang="en-US" sz="3600" i="1" dirty="0">
                <a:effectLst>
                  <a:glow rad="228600">
                    <a:srgbClr val="000000"/>
                  </a:glow>
                  <a:outerShdw blurRad="50800" dist="38100" dir="2700000" algn="tl" rotWithShape="0">
                    <a:srgbClr val="000000">
                      <a:alpha val="48000"/>
                    </a:srgbClr>
                  </a:outerShdw>
                </a:effectLst>
              </a:rPr>
              <a:t>but </a:t>
            </a:r>
            <a:r>
              <a:rPr lang="en-US" sz="3600" i="1" dirty="0">
                <a:effectLst>
                  <a:glow rad="228600">
                    <a:srgbClr val="000000"/>
                  </a:glow>
                  <a:outerShdw blurRad="50800" dist="38100" dir="2700000" algn="tl" rotWithShape="0">
                    <a:srgbClr val="000000">
                      <a:alpha val="48000"/>
                    </a:srgbClr>
                  </a:outerShdw>
                </a:effectLst>
              </a:rPr>
              <a:t>we know that when He is revealed, we shall be like Him, for we shall see Him as He is</a:t>
            </a: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						I John 3:2b</a:t>
            </a:r>
          </a:p>
        </p:txBody>
      </p:sp>
    </p:spTree>
    <p:extLst>
      <p:ext uri="{BB962C8B-B14F-4D97-AF65-F5344CB8AC3E}">
        <p14:creationId xmlns:p14="http://schemas.microsoft.com/office/powerpoint/2010/main" val="24415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effectLst>
              </a:rPr>
              <a:t>Facts of the Resurrection</a:t>
            </a:r>
            <a:endParaRPr lang="en-US" sz="50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251460" y="1131570"/>
            <a:ext cx="8572500" cy="4011930"/>
          </a:xfrm>
        </p:spPr>
        <p:txBody>
          <a:bodyPr>
            <a:noAutofit/>
          </a:bodyPr>
          <a:lstStyle/>
          <a:p>
            <a:pPr marL="0" indent="0">
              <a:buNone/>
            </a:pPr>
            <a:r>
              <a:rPr lang="en-US" sz="3600" dirty="0">
                <a:effectLst>
                  <a:glow rad="228600">
                    <a:srgbClr val="000000"/>
                  </a:glow>
                  <a:outerShdw blurRad="50800" dist="38100" dir="2700000" algn="tl" rotWithShape="0">
                    <a:srgbClr val="000000">
                      <a:alpha val="48000"/>
                    </a:srgbClr>
                  </a:outerShdw>
                </a:effectLst>
              </a:rPr>
              <a:t>#5 – We must believe in the resurrection</a:t>
            </a:r>
          </a:p>
          <a:p>
            <a:pPr marL="0" indent="0">
              <a:buNone/>
            </a:pPr>
            <a:endParaRPr lang="en-US" sz="3600" dirty="0">
              <a:effectLst>
                <a:glow rad="228600">
                  <a:srgbClr val="000000"/>
                </a:glow>
                <a:outerShdw blurRad="50800" dist="38100" dir="2700000" algn="tl" rotWithShape="0">
                  <a:srgbClr val="000000">
                    <a:alpha val="48000"/>
                  </a:srgbClr>
                </a:outerShdw>
              </a:effectLst>
            </a:endParaRPr>
          </a:p>
          <a:p>
            <a:pPr marL="0" indent="0">
              <a:buNone/>
            </a:pPr>
            <a:r>
              <a:rPr lang="en-US" sz="3600" dirty="0">
                <a:effectLst>
                  <a:glow rad="228600">
                    <a:srgbClr val="000000"/>
                  </a:glow>
                  <a:outerShdw blurRad="50800" dist="38100" dir="2700000" algn="tl" rotWithShape="0">
                    <a:srgbClr val="000000">
                      <a:alpha val="48000"/>
                    </a:srgbClr>
                  </a:outerShdw>
                </a:effectLst>
              </a:rPr>
              <a:t>It is our hope – Philippians 3:11, Acts 24:15</a:t>
            </a:r>
          </a:p>
          <a:p>
            <a:pPr marL="0" indent="0">
              <a:buNone/>
            </a:pPr>
            <a:endParaRPr lang="en-US" sz="3600" dirty="0">
              <a:effectLst>
                <a:glow rad="228600">
                  <a:srgbClr val="000000"/>
                </a:glow>
                <a:outerShdw blurRad="50800" dist="38100" dir="2700000" algn="tl" rotWithShape="0">
                  <a:srgbClr val="000000">
                    <a:alpha val="48000"/>
                  </a:srgbClr>
                </a:outerShdw>
              </a:effectLst>
            </a:endParaRPr>
          </a:p>
          <a:p>
            <a:pPr marL="0" indent="0">
              <a:buNone/>
            </a:pPr>
            <a:r>
              <a:rPr lang="en-US" sz="3600" dirty="0">
                <a:effectLst>
                  <a:glow rad="228600">
                    <a:srgbClr val="000000"/>
                  </a:glow>
                  <a:outerShdw blurRad="50800" dist="38100" dir="2700000" algn="tl" rotWithShape="0">
                    <a:srgbClr val="000000">
                      <a:alpha val="48000"/>
                    </a:srgbClr>
                  </a:outerShdw>
                </a:effectLst>
              </a:rPr>
              <a:t>Dangers of doubt – 2 Timothy 2:18</a:t>
            </a:r>
          </a:p>
        </p:txBody>
      </p:sp>
    </p:spTree>
    <p:extLst>
      <p:ext uri="{BB962C8B-B14F-4D97-AF65-F5344CB8AC3E}">
        <p14:creationId xmlns:p14="http://schemas.microsoft.com/office/powerpoint/2010/main" val="5458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Jesus: Our Resurrection Hope</a:t>
            </a:r>
            <a:endParaRPr lang="en-US" sz="50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88620" y="1131570"/>
            <a:ext cx="8435340" cy="4011930"/>
          </a:xfrm>
        </p:spPr>
        <p:txBody>
          <a:bodyPr>
            <a:noAutofit/>
          </a:bodyPr>
          <a:lstStyle/>
          <a:p>
            <a:pPr marL="0" indent="0">
              <a:buNone/>
            </a:pPr>
            <a:endParaRPr lang="en-US" sz="3600" i="1" dirty="0">
              <a:effectLst>
                <a:glow rad="228600">
                  <a:srgbClr val="000000"/>
                </a:glow>
                <a:outerShdw blurRad="50800" dist="38100" dir="2700000" algn="tl" rotWithShape="0">
                  <a:srgbClr val="000000">
                    <a:alpha val="48000"/>
                  </a:srgbClr>
                </a:outerShdw>
              </a:effectLst>
            </a:endParaRPr>
          </a:p>
          <a:p>
            <a:pPr marL="0" indent="0">
              <a:buNone/>
            </a:pPr>
            <a:r>
              <a:rPr lang="en-US" sz="3600" i="1" dirty="0">
                <a:effectLst>
                  <a:glow rad="228600">
                    <a:srgbClr val="000000"/>
                  </a:glow>
                  <a:outerShdw blurRad="50800" dist="38100" dir="2700000" algn="tl" rotWithShape="0">
                    <a:srgbClr val="000000">
                      <a:alpha val="48000"/>
                    </a:srgbClr>
                  </a:outerShdw>
                </a:effectLst>
              </a:rPr>
              <a:t>Jesus </a:t>
            </a:r>
            <a:r>
              <a:rPr lang="en-US" sz="3600" i="1" dirty="0">
                <a:effectLst>
                  <a:glow rad="228600">
                    <a:srgbClr val="000000"/>
                  </a:glow>
                  <a:outerShdw blurRad="50800" dist="38100" dir="2700000" algn="tl" rotWithShape="0">
                    <a:srgbClr val="000000">
                      <a:alpha val="48000"/>
                    </a:srgbClr>
                  </a:outerShdw>
                </a:effectLst>
              </a:rPr>
              <a:t>said to her, "I am the resurrection and the life. He who believes in Me, though he may die, he shall </a:t>
            </a:r>
            <a:r>
              <a:rPr lang="en-US" sz="3600" i="1" dirty="0">
                <a:effectLst>
                  <a:glow rad="228600">
                    <a:srgbClr val="000000"/>
                  </a:glow>
                  <a:outerShdw blurRad="50800" dist="38100" dir="2700000" algn="tl" rotWithShape="0">
                    <a:srgbClr val="000000">
                      <a:alpha val="48000"/>
                    </a:srgbClr>
                  </a:outerShdw>
                </a:effectLst>
              </a:rPr>
              <a:t>live.”</a:t>
            </a:r>
            <a:r>
              <a:rPr lang="en-US" sz="3600" dirty="0">
                <a:effectLst>
                  <a:glow rad="228600">
                    <a:srgbClr val="000000"/>
                  </a:glow>
                  <a:outerShdw blurRad="50800" dist="38100" dir="2700000" algn="tl" rotWithShape="0">
                    <a:srgbClr val="000000">
                      <a:alpha val="48000"/>
                    </a:srgbClr>
                  </a:outerShdw>
                </a:effectLst>
              </a:rPr>
              <a:t>														John </a:t>
            </a:r>
            <a:r>
              <a:rPr lang="en-US" sz="3600" dirty="0">
                <a:effectLst>
                  <a:glow rad="228600">
                    <a:srgbClr val="000000"/>
                  </a:glow>
                  <a:outerShdw blurRad="50800" dist="38100" dir="2700000" algn="tl" rotWithShape="0">
                    <a:srgbClr val="000000">
                      <a:alpha val="48000"/>
                    </a:srgbClr>
                  </a:outerShdw>
                </a:effectLst>
              </a:rPr>
              <a:t>11:25 </a:t>
            </a:r>
            <a:endParaRPr lang="en-US" sz="3600" dirty="0">
              <a:effectLst>
                <a:glow rad="228600">
                  <a:srgbClr val="000000"/>
                </a:glow>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39292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81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Two Resurrections</a:t>
            </a:r>
            <a:endParaRPr lang="en-US" sz="50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82880" y="1405890"/>
            <a:ext cx="8709660" cy="3737610"/>
          </a:xfrm>
        </p:spPr>
        <p:txBody>
          <a:bodyPr>
            <a:noAutofit/>
          </a:bodyPr>
          <a:lstStyle/>
          <a:p>
            <a:pPr marL="0" indent="0">
              <a:buNone/>
            </a:pPr>
            <a:r>
              <a:rPr lang="en-US" sz="3600" i="1" dirty="0">
                <a:effectLst>
                  <a:glow rad="228600">
                    <a:srgbClr val="000000"/>
                  </a:glow>
                </a:effectLst>
              </a:rPr>
              <a:t>Blessed </a:t>
            </a:r>
            <a:r>
              <a:rPr lang="en-US" sz="3600" i="1" dirty="0">
                <a:effectLst>
                  <a:glow rad="228600">
                    <a:srgbClr val="000000"/>
                  </a:glow>
                </a:effectLst>
              </a:rPr>
              <a:t>and holy is the one who has a part in the first resurrection; over these the second death has no power, but they will be priests </a:t>
            </a:r>
            <a:r>
              <a:rPr lang="en-US" sz="3600" i="1" dirty="0">
                <a:effectLst>
                  <a:glow rad="228600">
                    <a:srgbClr val="000000"/>
                  </a:glow>
                </a:effectLst>
              </a:rPr>
              <a:t> of </a:t>
            </a:r>
            <a:r>
              <a:rPr lang="en-US" sz="3600" i="1" dirty="0">
                <a:effectLst>
                  <a:glow rad="228600">
                    <a:srgbClr val="000000"/>
                  </a:glow>
                </a:effectLst>
              </a:rPr>
              <a:t>God and of Christ and will reign with Him for a thousand years</a:t>
            </a:r>
            <a:r>
              <a:rPr lang="en-US" sz="3600" dirty="0">
                <a:effectLst>
                  <a:glow rad="228600">
                    <a:srgbClr val="000000"/>
                  </a:glow>
                </a:effectLst>
              </a:rPr>
              <a:t>.</a:t>
            </a:r>
            <a:r>
              <a:rPr lang="en-US" sz="3600" dirty="0">
                <a:effectLst>
                  <a:glow rad="228600">
                    <a:srgbClr val="000000"/>
                  </a:glow>
                </a:effectLst>
              </a:rPr>
              <a:t> </a:t>
            </a:r>
            <a:r>
              <a:rPr lang="en-US" sz="3600" dirty="0">
                <a:effectLst>
                  <a:glow rad="228600">
                    <a:srgbClr val="000000"/>
                  </a:glow>
                </a:effectLst>
              </a:rPr>
              <a:t>														Revelation </a:t>
            </a:r>
            <a:r>
              <a:rPr lang="en-US" sz="3600" dirty="0">
                <a:effectLst>
                  <a:glow rad="228600">
                    <a:srgbClr val="000000"/>
                  </a:glow>
                </a:effectLst>
              </a:rPr>
              <a:t>20:6 </a:t>
            </a:r>
          </a:p>
        </p:txBody>
      </p:sp>
    </p:spTree>
    <p:extLst>
      <p:ext uri="{BB962C8B-B14F-4D97-AF65-F5344CB8AC3E}">
        <p14:creationId xmlns:p14="http://schemas.microsoft.com/office/powerpoint/2010/main" val="212406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rPr>
              <a:t>Two Resurrections</a:t>
            </a:r>
            <a:endParaRPr lang="en-US" sz="5000" dirty="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82880" y="994410"/>
            <a:ext cx="8709660" cy="4320540"/>
          </a:xfrm>
        </p:spPr>
        <p:txBody>
          <a:bodyPr>
            <a:noAutofit/>
          </a:bodyPr>
          <a:lstStyle/>
          <a:p>
            <a:pPr marL="0" indent="0">
              <a:buNone/>
            </a:pPr>
            <a:r>
              <a:rPr lang="en-US" sz="3060" i="1" dirty="0">
                <a:effectLst>
                  <a:glow rad="228600">
                    <a:srgbClr val="000000"/>
                  </a:glow>
                </a:effectLst>
              </a:rPr>
              <a:t>Or </a:t>
            </a:r>
            <a:r>
              <a:rPr lang="en-US" sz="3060" i="1" dirty="0">
                <a:effectLst>
                  <a:glow rad="228600">
                    <a:srgbClr val="000000"/>
                  </a:glow>
                </a:effectLst>
              </a:rPr>
              <a:t>do you not know that all of us who have been baptized into Christ Jesus have been baptized into His </a:t>
            </a:r>
            <a:r>
              <a:rPr lang="en-US" sz="3060" i="1" dirty="0">
                <a:effectLst>
                  <a:glow rad="228600">
                    <a:srgbClr val="000000"/>
                  </a:glow>
                </a:effectLst>
              </a:rPr>
              <a:t>death? </a:t>
            </a:r>
            <a:r>
              <a:rPr lang="en-US" sz="3060" i="1" dirty="0">
                <a:effectLst>
                  <a:glow rad="228600">
                    <a:srgbClr val="000000"/>
                  </a:glow>
                </a:effectLst>
              </a:rPr>
              <a:t>Therefore we have been buried with Him through baptism into death, so that as Christ was raised from the dead through the glory of the Father, so we too might walk in newness of </a:t>
            </a:r>
            <a:r>
              <a:rPr lang="en-US" sz="3060" i="1" dirty="0">
                <a:effectLst>
                  <a:glow rad="228600">
                    <a:srgbClr val="000000"/>
                  </a:glow>
                </a:effectLst>
              </a:rPr>
              <a:t>life. For if we have become united with Him in the likeness of His death, certainly we shall also be in the likeness of His resurrection,</a:t>
            </a:r>
            <a:r>
              <a:rPr lang="en-US" sz="3060" i="1" dirty="0">
                <a:effectLst>
                  <a:glow rad="228600">
                    <a:srgbClr val="000000"/>
                  </a:glow>
                </a:effectLst>
              </a:rPr>
              <a:t> </a:t>
            </a:r>
            <a:r>
              <a:rPr lang="en-US" sz="3060" i="1" dirty="0">
                <a:effectLst>
                  <a:glow rad="228600">
                    <a:srgbClr val="000000"/>
                  </a:glow>
                </a:effectLst>
              </a:rPr>
              <a:t>	</a:t>
            </a:r>
            <a:r>
              <a:rPr lang="en-US" sz="2880" i="1" dirty="0">
                <a:effectLst>
                  <a:glow rad="228600">
                    <a:srgbClr val="000000"/>
                  </a:glow>
                </a:effectLst>
              </a:rPr>
              <a:t>				</a:t>
            </a:r>
            <a:r>
              <a:rPr lang="en-US" sz="2880" dirty="0">
                <a:effectLst>
                  <a:glow rad="228600">
                    <a:srgbClr val="000000"/>
                  </a:glow>
                </a:effectLst>
              </a:rPr>
              <a:t>Romans 6:3-5 </a:t>
            </a:r>
            <a:endParaRPr lang="en-US" sz="2880" dirty="0">
              <a:effectLst>
                <a:glow rad="228600">
                  <a:srgbClr val="000000"/>
                </a:glow>
              </a:effectLst>
            </a:endParaRPr>
          </a:p>
        </p:txBody>
      </p:sp>
    </p:spTree>
    <p:extLst>
      <p:ext uri="{BB962C8B-B14F-4D97-AF65-F5344CB8AC3E}">
        <p14:creationId xmlns:p14="http://schemas.microsoft.com/office/powerpoint/2010/main" val="2877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Formation of parties</a:t>
            </a:r>
          </a:p>
          <a:p>
            <a:pPr marL="0" indent="0">
              <a:buNone/>
            </a:pPr>
            <a:r>
              <a:rPr lang="en-US" sz="3700" dirty="0"/>
              <a:t>	</a:t>
            </a:r>
            <a:r>
              <a:rPr lang="en-US" sz="3700" dirty="0" smtClean="0"/>
              <a:t>Denominations: from the name</a:t>
            </a:r>
          </a:p>
          <a:p>
            <a:pPr marL="0" indent="0">
              <a:buNone/>
            </a:pPr>
            <a:r>
              <a:rPr lang="en-US" sz="3700" dirty="0"/>
              <a:t>	</a:t>
            </a:r>
            <a:r>
              <a:rPr lang="en-US" sz="3700" dirty="0" smtClean="0"/>
              <a:t>	Paul</a:t>
            </a:r>
          </a:p>
          <a:p>
            <a:pPr marL="0" indent="0">
              <a:buNone/>
            </a:pPr>
            <a:r>
              <a:rPr lang="en-US" sz="3700" dirty="0"/>
              <a:t>	</a:t>
            </a:r>
            <a:r>
              <a:rPr lang="en-US" sz="3700" dirty="0" smtClean="0"/>
              <a:t>	Peter</a:t>
            </a:r>
          </a:p>
          <a:p>
            <a:pPr marL="0" indent="0">
              <a:buNone/>
            </a:pPr>
            <a:r>
              <a:rPr lang="en-US" sz="3700" dirty="0"/>
              <a:t>	</a:t>
            </a:r>
            <a:r>
              <a:rPr lang="en-US" sz="3700" dirty="0" smtClean="0"/>
              <a:t>	Apollos</a:t>
            </a:r>
          </a:p>
          <a:p>
            <a:pPr marL="0" indent="0">
              <a:buNone/>
            </a:pPr>
            <a:r>
              <a:rPr lang="en-US" sz="3700" dirty="0"/>
              <a:t>	</a:t>
            </a:r>
            <a:r>
              <a:rPr lang="en-US" sz="3700" dirty="0" smtClean="0"/>
              <a:t>	Christ</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2291682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Formation of parties</a:t>
            </a:r>
          </a:p>
          <a:p>
            <a:pPr marL="0" indent="0">
              <a:buNone/>
            </a:pPr>
            <a:r>
              <a:rPr lang="en-US" sz="3700" dirty="0"/>
              <a:t>	</a:t>
            </a:r>
            <a:r>
              <a:rPr lang="en-US" sz="3700" dirty="0" smtClean="0"/>
              <a:t>Denominations: from the name</a:t>
            </a:r>
          </a:p>
          <a:p>
            <a:pPr marL="0" indent="0">
              <a:buNone/>
            </a:pPr>
            <a:endParaRPr lang="en-US" sz="3700" dirty="0"/>
          </a:p>
          <a:p>
            <a:pPr marL="0" indent="0">
              <a:buNone/>
            </a:pPr>
            <a:r>
              <a:rPr lang="en-US" sz="3700" dirty="0" smtClean="0"/>
              <a:t>Two kinds of wisdom</a:t>
            </a:r>
          </a:p>
          <a:p>
            <a:pPr marL="0" indent="0">
              <a:buNone/>
            </a:pPr>
            <a:r>
              <a:rPr lang="en-US" sz="3700" dirty="0"/>
              <a:t>	</a:t>
            </a:r>
            <a:r>
              <a:rPr lang="en-US" sz="3700" dirty="0" smtClean="0"/>
              <a:t>From God or from the world</a:t>
            </a:r>
          </a:p>
          <a:p>
            <a:pPr marL="0" indent="0">
              <a:buNone/>
            </a:pPr>
            <a:r>
              <a:rPr lang="en-US" sz="3700" dirty="0"/>
              <a:t>	</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391971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8:21-30</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Jesus reveals His goal</a:t>
            </a:r>
          </a:p>
          <a:p>
            <a:pPr marL="0" indent="0" algn="just">
              <a:buNone/>
            </a:pPr>
            <a:endParaRPr lang="en-US" sz="3750" dirty="0"/>
          </a:p>
          <a:p>
            <a:pPr marL="0" indent="0" algn="just">
              <a:buNone/>
            </a:pPr>
            <a:r>
              <a:rPr lang="en-US" sz="3750" dirty="0" smtClean="0"/>
              <a:t>Belief in Jesus</a:t>
            </a:r>
          </a:p>
          <a:p>
            <a:pPr marL="0" indent="0" algn="just">
              <a:buNone/>
            </a:pPr>
            <a:endParaRPr lang="en-US" sz="3750" dirty="0"/>
          </a:p>
          <a:p>
            <a:pPr marL="0" indent="0" algn="just">
              <a:buNone/>
            </a:pPr>
            <a:r>
              <a:rPr lang="en-US" sz="3750" dirty="0" smtClean="0"/>
              <a:t>Speaking from the Father</a:t>
            </a:r>
          </a:p>
        </p:txBody>
      </p:sp>
    </p:spTree>
    <p:extLst>
      <p:ext uri="{BB962C8B-B14F-4D97-AF65-F5344CB8AC3E}">
        <p14:creationId xmlns:p14="http://schemas.microsoft.com/office/powerpoint/2010/main" val="6295159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lgn="just">
              <a:buNone/>
            </a:pPr>
            <a:r>
              <a:rPr lang="en-US" sz="3600" i="1" dirty="0" smtClean="0"/>
              <a:t>But </a:t>
            </a:r>
            <a:r>
              <a:rPr lang="en-US" sz="3600" i="1" dirty="0"/>
              <a:t>if you have bitter envy and self-seeking in your hearts, do not boast and lie against the truth</a:t>
            </a:r>
            <a:r>
              <a:rPr lang="en-US" sz="3600" i="1" dirty="0" smtClean="0"/>
              <a:t>. This </a:t>
            </a:r>
            <a:r>
              <a:rPr lang="en-US" sz="3600" i="1" dirty="0"/>
              <a:t>wisdom does not descend from above, but is earthly, sensual, demonic</a:t>
            </a:r>
            <a:r>
              <a:rPr lang="en-US" sz="3600" i="1" dirty="0" smtClean="0"/>
              <a:t>. For </a:t>
            </a:r>
            <a:r>
              <a:rPr lang="en-US" sz="3600" i="1" dirty="0"/>
              <a:t>where envy and self-seeking exist, confusion and every evil thing are there</a:t>
            </a:r>
            <a:r>
              <a:rPr lang="en-US" sz="3600" dirty="0" smtClean="0"/>
              <a:t>.</a:t>
            </a:r>
            <a:r>
              <a:rPr lang="en-US" sz="3600" dirty="0"/>
              <a:t> </a:t>
            </a:r>
            <a:r>
              <a:rPr lang="en-US" sz="3600" dirty="0" smtClean="0"/>
              <a:t>									James 3:14-16 </a:t>
            </a:r>
            <a:endParaRPr lang="en-US" sz="36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3499992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Formation of parties</a:t>
            </a:r>
          </a:p>
          <a:p>
            <a:pPr marL="0" indent="0">
              <a:buNone/>
            </a:pPr>
            <a:r>
              <a:rPr lang="en-US" sz="3700" dirty="0"/>
              <a:t>	</a:t>
            </a:r>
            <a:r>
              <a:rPr lang="en-US" sz="3700" dirty="0" smtClean="0"/>
              <a:t>Denominations: from the name</a:t>
            </a:r>
          </a:p>
          <a:p>
            <a:pPr marL="0" indent="0">
              <a:buNone/>
            </a:pPr>
            <a:endParaRPr lang="en-US" sz="3700" dirty="0"/>
          </a:p>
          <a:p>
            <a:pPr marL="0" indent="0">
              <a:buNone/>
            </a:pPr>
            <a:r>
              <a:rPr lang="en-US" sz="3700" dirty="0" smtClean="0"/>
              <a:t>Two kinds of wisdom</a:t>
            </a:r>
          </a:p>
          <a:p>
            <a:pPr marL="0" indent="0">
              <a:buNone/>
            </a:pPr>
            <a:r>
              <a:rPr lang="en-US" sz="3700" dirty="0"/>
              <a:t>	</a:t>
            </a:r>
            <a:r>
              <a:rPr lang="en-US" sz="3700" dirty="0" smtClean="0"/>
              <a:t>From God or from the world</a:t>
            </a:r>
          </a:p>
          <a:p>
            <a:pPr marL="0" indent="0">
              <a:buNone/>
            </a:pPr>
            <a:r>
              <a:rPr lang="en-US" sz="3700" dirty="0"/>
              <a:t>	</a:t>
            </a:r>
            <a:r>
              <a:rPr lang="en-US" sz="3700" b="1" dirty="0" smtClean="0">
                <a:solidFill>
                  <a:srgbClr val="FFFF00"/>
                </a:solidFill>
              </a:rPr>
              <a:t>Christ, Paul, Peter, Apollos were united</a:t>
            </a:r>
            <a:endParaRPr lang="en-US" sz="3700" b="1" dirty="0">
              <a:solidFill>
                <a:srgbClr val="FFFF00"/>
              </a:solidFill>
            </a:endParaRP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3232289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305800" cy="3943350"/>
          </a:xfrm>
        </p:spPr>
        <p:txBody>
          <a:bodyPr>
            <a:noAutofit/>
          </a:bodyPr>
          <a:lstStyle/>
          <a:p>
            <a:pPr marL="0" indent="0">
              <a:buNone/>
            </a:pPr>
            <a:r>
              <a:rPr lang="en-US" sz="3700" dirty="0" smtClean="0"/>
              <a:t>What causes division?</a:t>
            </a:r>
          </a:p>
          <a:p>
            <a:pPr marL="0" indent="0">
              <a:buNone/>
            </a:pPr>
            <a:r>
              <a:rPr lang="en-US" sz="3700" dirty="0" smtClean="0"/>
              <a:t>   Envy and self-seeking – James 3:14-16</a:t>
            </a:r>
          </a:p>
          <a:p>
            <a:pPr marL="0" indent="0">
              <a:buNone/>
            </a:pPr>
            <a:r>
              <a:rPr lang="en-US" sz="3700" dirty="0" smtClean="0"/>
              <a:t>   	Carnal minded – 1 Corinthians 3:3</a:t>
            </a:r>
          </a:p>
          <a:p>
            <a:pPr marL="0" indent="0">
              <a:buNone/>
            </a:pPr>
            <a:r>
              <a:rPr lang="en-US" sz="3700" dirty="0"/>
              <a:t>	</a:t>
            </a:r>
            <a:r>
              <a:rPr lang="en-US" sz="3700" dirty="0" smtClean="0"/>
              <a:t>Caught up in our own interests</a:t>
            </a:r>
          </a:p>
          <a:p>
            <a:pPr marL="0" indent="0">
              <a:buNone/>
            </a:pPr>
            <a:r>
              <a:rPr lang="en-US" sz="3700" dirty="0"/>
              <a:t>	</a:t>
            </a:r>
            <a:r>
              <a:rPr lang="en-US" sz="3700" dirty="0" smtClean="0"/>
              <a:t>Immaturity</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1060467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763000" cy="3943350"/>
          </a:xfrm>
        </p:spPr>
        <p:txBody>
          <a:bodyPr>
            <a:noAutofit/>
          </a:bodyPr>
          <a:lstStyle/>
          <a:p>
            <a:pPr marL="0" indent="0">
              <a:buNone/>
            </a:pPr>
            <a:r>
              <a:rPr lang="en-US" sz="3700" dirty="0" smtClean="0"/>
              <a:t>What causes division?</a:t>
            </a:r>
          </a:p>
          <a:p>
            <a:pPr marL="0" indent="0">
              <a:buNone/>
            </a:pPr>
            <a:r>
              <a:rPr lang="en-US" sz="3700" dirty="0" smtClean="0"/>
              <a:t>   Envy and self-seeking – James 3:14-16</a:t>
            </a:r>
          </a:p>
          <a:p>
            <a:pPr marL="0" indent="0">
              <a:buNone/>
            </a:pPr>
            <a:r>
              <a:rPr lang="en-US" sz="3700" dirty="0" smtClean="0"/>
              <a:t>   Fault-finders and grumblers – Jude 16-19</a:t>
            </a:r>
          </a:p>
          <a:p>
            <a:pPr marL="0" indent="0">
              <a:buNone/>
            </a:pPr>
            <a:r>
              <a:rPr lang="en-US" sz="3700" dirty="0" smtClean="0"/>
              <a:t>   	Contending for the faith or contentious?</a:t>
            </a:r>
          </a:p>
          <a:p>
            <a:pPr marL="0" indent="0">
              <a:buNone/>
            </a:pPr>
            <a:r>
              <a:rPr lang="en-US" sz="3700" dirty="0"/>
              <a:t>	</a:t>
            </a:r>
            <a:r>
              <a:rPr lang="en-US" sz="3700" dirty="0" smtClean="0"/>
              <a:t>Looking for error</a:t>
            </a:r>
          </a:p>
          <a:p>
            <a:pPr marL="0" indent="0">
              <a:buNone/>
            </a:pPr>
            <a:r>
              <a:rPr lang="en-US" sz="3700" dirty="0"/>
              <a:t>	</a:t>
            </a:r>
            <a:r>
              <a:rPr lang="en-US" sz="3700" dirty="0" smtClean="0"/>
              <a:t>Believe all things – 1 Corinthians 13</a:t>
            </a:r>
            <a:endParaRPr lang="en-US" sz="37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2988571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305800" cy="3943350"/>
          </a:xfrm>
        </p:spPr>
        <p:txBody>
          <a:bodyPr>
            <a:noAutofit/>
          </a:bodyPr>
          <a:lstStyle/>
          <a:p>
            <a:pPr marL="0" indent="0">
              <a:buNone/>
            </a:pPr>
            <a:r>
              <a:rPr lang="en-US" sz="3700" dirty="0" smtClean="0"/>
              <a:t>What causes division?</a:t>
            </a:r>
          </a:p>
          <a:p>
            <a:pPr marL="0" indent="0">
              <a:buNone/>
            </a:pPr>
            <a:r>
              <a:rPr lang="en-US" sz="3700" dirty="0" smtClean="0"/>
              <a:t>   Envy and self-seeking – James 3:14-16</a:t>
            </a:r>
          </a:p>
          <a:p>
            <a:pPr marL="0" indent="0">
              <a:buNone/>
            </a:pPr>
            <a:r>
              <a:rPr lang="en-US" sz="3700" dirty="0" smtClean="0"/>
              <a:t>   Fault-finders and grumblers – Jude 16-19</a:t>
            </a:r>
          </a:p>
          <a:p>
            <a:pPr marL="0" indent="0">
              <a:buNone/>
            </a:pPr>
            <a:r>
              <a:rPr lang="en-US" sz="3700" dirty="0" smtClean="0"/>
              <a:t>   Foolish disputes – Titus 3:9-10</a:t>
            </a:r>
          </a:p>
          <a:p>
            <a:pPr marL="0" indent="0">
              <a:buNone/>
            </a:pPr>
            <a:r>
              <a:rPr lang="en-US" sz="3700" dirty="0"/>
              <a:t>	</a:t>
            </a:r>
            <a:r>
              <a:rPr lang="en-US" sz="3700" dirty="0" smtClean="0"/>
              <a:t>Unresolvable issues</a:t>
            </a:r>
          </a:p>
          <a:p>
            <a:pPr marL="0" indent="0">
              <a:buNone/>
            </a:pPr>
            <a:r>
              <a:rPr lang="en-US" sz="3700" dirty="0"/>
              <a:t>	</a:t>
            </a:r>
            <a:r>
              <a:rPr lang="en-US" sz="3700" dirty="0" smtClean="0"/>
              <a:t>Matters of opinion and liberty </a:t>
            </a:r>
          </a:p>
          <a:p>
            <a:pPr marL="0" indent="0">
              <a:buNone/>
            </a:pPr>
            <a:r>
              <a:rPr lang="en-US" sz="3700" dirty="0"/>
              <a:t>	</a:t>
            </a:r>
            <a:endParaRPr lang="en-US" sz="3700" dirty="0" smtClean="0"/>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Issue: Division</a:t>
            </a:r>
            <a:endParaRPr lang="en-US" sz="6400" dirty="0">
              <a:latin typeface="+mn-lt"/>
            </a:endParaRPr>
          </a:p>
        </p:txBody>
      </p:sp>
    </p:spTree>
    <p:extLst>
      <p:ext uri="{BB962C8B-B14F-4D97-AF65-F5344CB8AC3E}">
        <p14:creationId xmlns:p14="http://schemas.microsoft.com/office/powerpoint/2010/main" val="2707315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534400" cy="3943350"/>
          </a:xfrm>
        </p:spPr>
        <p:txBody>
          <a:bodyPr>
            <a:noAutofit/>
          </a:bodyPr>
          <a:lstStyle/>
          <a:p>
            <a:pPr marL="0" indent="0">
              <a:buNone/>
            </a:pPr>
            <a:r>
              <a:rPr lang="en-US" sz="3700" dirty="0" smtClean="0"/>
              <a:t>But </a:t>
            </a:r>
            <a:r>
              <a:rPr lang="en-US" sz="3700" dirty="0"/>
              <a:t>God composed the body, having given greater honor to that part which lacks </a:t>
            </a:r>
            <a:r>
              <a:rPr lang="en-US" sz="3700" dirty="0" smtClean="0"/>
              <a:t>it, </a:t>
            </a:r>
            <a:r>
              <a:rPr lang="en-US" sz="3700" dirty="0"/>
              <a:t>that there should be no schism in the body, but that the members should have the same care for one </a:t>
            </a:r>
            <a:r>
              <a:rPr lang="en-US" sz="3700" dirty="0" smtClean="0"/>
              <a:t>another										1 Corinthians 12:24b-25</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Solution: Unity</a:t>
            </a:r>
            <a:endParaRPr lang="en-US" sz="6400" dirty="0">
              <a:latin typeface="+mn-lt"/>
            </a:endParaRPr>
          </a:p>
        </p:txBody>
      </p:sp>
    </p:spTree>
    <p:extLst>
      <p:ext uri="{BB962C8B-B14F-4D97-AF65-F5344CB8AC3E}">
        <p14:creationId xmlns:p14="http://schemas.microsoft.com/office/powerpoint/2010/main" val="3258498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What establishes unity?</a:t>
            </a:r>
          </a:p>
          <a:p>
            <a:pPr marL="0" indent="0">
              <a:buNone/>
            </a:pPr>
            <a:r>
              <a:rPr lang="en-US" sz="3700" dirty="0" smtClean="0"/>
              <a:t>   Love for brethren – 1 Corinthians 12:24-25</a:t>
            </a:r>
          </a:p>
          <a:p>
            <a:pPr marL="0" indent="0">
              <a:buNone/>
            </a:pPr>
            <a:r>
              <a:rPr lang="en-US" sz="3700" dirty="0"/>
              <a:t>	</a:t>
            </a:r>
            <a:r>
              <a:rPr lang="en-US" sz="3700" dirty="0" smtClean="0"/>
              <a:t>Putting others above ourselves</a:t>
            </a:r>
          </a:p>
          <a:p>
            <a:pPr marL="0" indent="0">
              <a:buNone/>
            </a:pPr>
            <a:r>
              <a:rPr lang="en-US" sz="3700" dirty="0"/>
              <a:t>	</a:t>
            </a:r>
            <a:r>
              <a:rPr lang="en-US" sz="3700" dirty="0" smtClean="0"/>
              <a:t>Being sacrificial in all things</a:t>
            </a:r>
          </a:p>
          <a:p>
            <a:pPr marL="0" indent="0">
              <a:buNone/>
            </a:pPr>
            <a:r>
              <a:rPr lang="en-US" sz="3700" dirty="0"/>
              <a:t>	</a:t>
            </a:r>
            <a:r>
              <a:rPr lang="en-US" sz="3700" dirty="0" smtClean="0"/>
              <a:t>Patience!</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Solution: Unity</a:t>
            </a:r>
            <a:endParaRPr lang="en-US" sz="6400" dirty="0">
              <a:latin typeface="+mn-lt"/>
            </a:endParaRPr>
          </a:p>
        </p:txBody>
      </p:sp>
    </p:spTree>
    <p:extLst>
      <p:ext uri="{BB962C8B-B14F-4D97-AF65-F5344CB8AC3E}">
        <p14:creationId xmlns:p14="http://schemas.microsoft.com/office/powerpoint/2010/main" val="1854224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What establishes unity?</a:t>
            </a:r>
          </a:p>
          <a:p>
            <a:pPr marL="0" indent="0">
              <a:buNone/>
            </a:pPr>
            <a:r>
              <a:rPr lang="en-US" sz="3700" dirty="0" smtClean="0"/>
              <a:t>   Love for brethren – 1 Corinthians 12:24-25</a:t>
            </a:r>
          </a:p>
          <a:p>
            <a:pPr marL="0" indent="0">
              <a:buNone/>
            </a:pPr>
            <a:r>
              <a:rPr lang="en-US" sz="3700" dirty="0" smtClean="0"/>
              <a:t>   Love for the Truth – John 17:17-23</a:t>
            </a:r>
          </a:p>
          <a:p>
            <a:pPr marL="0" indent="0">
              <a:buNone/>
            </a:pPr>
            <a:r>
              <a:rPr lang="en-US" sz="3700" dirty="0"/>
              <a:t>	</a:t>
            </a:r>
            <a:r>
              <a:rPr lang="en-US" sz="3700" dirty="0" smtClean="0"/>
              <a:t>Doctrine is Truth</a:t>
            </a:r>
          </a:p>
          <a:p>
            <a:pPr marL="0" indent="0">
              <a:buNone/>
            </a:pPr>
            <a:r>
              <a:rPr lang="en-US" sz="3700" dirty="0"/>
              <a:t>	</a:t>
            </a:r>
            <a:r>
              <a:rPr lang="en-US" sz="3700" dirty="0" smtClean="0"/>
              <a:t>No unity without doctrine – 2 John 9</a:t>
            </a:r>
          </a:p>
        </p:txBody>
      </p:sp>
      <p:sp>
        <p:nvSpPr>
          <p:cNvPr id="5" name="Title 4"/>
          <p:cNvSpPr>
            <a:spLocks noGrp="1"/>
          </p:cNvSpPr>
          <p:nvPr>
            <p:ph type="title"/>
          </p:nvPr>
        </p:nvSpPr>
        <p:spPr>
          <a:xfrm>
            <a:off x="0" y="0"/>
            <a:ext cx="9144000" cy="1063229"/>
          </a:xfrm>
        </p:spPr>
        <p:txBody>
          <a:bodyPr>
            <a:noAutofit/>
          </a:bodyPr>
          <a:lstStyle/>
          <a:p>
            <a:pPr algn="ctr"/>
            <a:r>
              <a:rPr lang="en-US" sz="6400" dirty="0">
                <a:latin typeface="+mn-lt"/>
              </a:rPr>
              <a:t>The </a:t>
            </a:r>
            <a:r>
              <a:rPr lang="en-US" sz="6400" dirty="0" smtClean="0">
                <a:latin typeface="+mn-lt"/>
              </a:rPr>
              <a:t>Solution: Unity</a:t>
            </a:r>
            <a:endParaRPr lang="en-US" sz="6400" dirty="0">
              <a:latin typeface="+mn-lt"/>
            </a:endParaRPr>
          </a:p>
        </p:txBody>
      </p:sp>
    </p:spTree>
    <p:extLst>
      <p:ext uri="{BB962C8B-B14F-4D97-AF65-F5344CB8AC3E}">
        <p14:creationId xmlns:p14="http://schemas.microsoft.com/office/powerpoint/2010/main" val="2203979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There is no unity with love alone</a:t>
            </a:r>
          </a:p>
          <a:p>
            <a:pPr marL="0" indent="0">
              <a:buNone/>
            </a:pPr>
            <a:r>
              <a:rPr lang="en-US" sz="3700" dirty="0"/>
              <a:t>	</a:t>
            </a:r>
            <a:r>
              <a:rPr lang="en-US" sz="3700" dirty="0" smtClean="0"/>
              <a:t>Unity must have agreement – Amos 3:3</a:t>
            </a:r>
          </a:p>
          <a:p>
            <a:pPr marL="0" indent="0">
              <a:buNone/>
            </a:pPr>
            <a:r>
              <a:rPr lang="en-US" sz="3700" dirty="0"/>
              <a:t>	</a:t>
            </a:r>
            <a:r>
              <a:rPr lang="en-US" sz="3700" dirty="0" smtClean="0"/>
              <a:t>There is no unity without agreement</a:t>
            </a:r>
          </a:p>
          <a:p>
            <a:pPr marL="0" indent="0">
              <a:buNone/>
            </a:pPr>
            <a:r>
              <a:rPr lang="en-US" sz="3700" dirty="0"/>
              <a:t>	</a:t>
            </a:r>
            <a:r>
              <a:rPr lang="en-US" sz="3700" dirty="0" smtClean="0"/>
              <a:t>The plea of unity – 2 Timothy 3:16-17</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1793055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There is no unity with love alone</a:t>
            </a:r>
          </a:p>
          <a:p>
            <a:pPr marL="0" indent="0">
              <a:buNone/>
            </a:pPr>
            <a:endParaRPr lang="en-US" sz="3700" dirty="0"/>
          </a:p>
          <a:p>
            <a:pPr marL="0" indent="0">
              <a:buNone/>
            </a:pPr>
            <a:r>
              <a:rPr lang="en-US" sz="3700" dirty="0" smtClean="0"/>
              <a:t>There is no unity with doctrine alone</a:t>
            </a:r>
          </a:p>
          <a:p>
            <a:pPr marL="0" indent="0">
              <a:buNone/>
            </a:pPr>
            <a:r>
              <a:rPr lang="en-US" sz="3700" dirty="0"/>
              <a:t>	</a:t>
            </a:r>
            <a:r>
              <a:rPr lang="en-US" sz="3700" dirty="0" smtClean="0"/>
              <a:t>There is no such thing as 100% </a:t>
            </a:r>
          </a:p>
          <a:p>
            <a:pPr marL="0" indent="0">
              <a:buNone/>
            </a:pPr>
            <a:r>
              <a:rPr lang="en-US" sz="3700" dirty="0"/>
              <a:t>	</a:t>
            </a:r>
            <a:r>
              <a:rPr lang="en-US" sz="3700" dirty="0" smtClean="0"/>
              <a:t>Patience, love and teaching</a:t>
            </a:r>
            <a:endParaRPr lang="en-US" sz="37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95037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8610601" cy="3622222"/>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endParaRPr lang="en-US" sz="3000" dirty="0" smtClean="0">
              <a:effectLst>
                <a:glow rad="228600">
                  <a:srgbClr val="03080D"/>
                </a:glow>
              </a:effectLst>
            </a:endParaRPr>
          </a:p>
          <a:p>
            <a:pPr marL="0" indent="0">
              <a:buNone/>
            </a:pPr>
            <a:r>
              <a:rPr lang="en-US" sz="3000" b="1" dirty="0" smtClean="0">
                <a:effectLst>
                  <a:glow rad="228600">
                    <a:srgbClr val="03080D"/>
                  </a:glow>
                </a:effectLst>
              </a:rPr>
              <a:t>Wednesday</a:t>
            </a:r>
            <a:endParaRPr lang="en-US" sz="3000" b="1" dirty="0">
              <a:effectLst>
                <a:glow rad="228600">
                  <a:srgbClr val="03080D"/>
                </a:glow>
              </a:effectLst>
            </a:endParaRP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4475151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150"/>
            <a:ext cx="8610600" cy="3943350"/>
          </a:xfrm>
        </p:spPr>
        <p:txBody>
          <a:bodyPr>
            <a:noAutofit/>
          </a:bodyPr>
          <a:lstStyle/>
          <a:p>
            <a:pPr marL="0" indent="0">
              <a:buNone/>
            </a:pPr>
            <a:r>
              <a:rPr lang="en-US" sz="3700" dirty="0" smtClean="0"/>
              <a:t>There is no unity with love alone</a:t>
            </a:r>
          </a:p>
          <a:p>
            <a:pPr marL="0" indent="0">
              <a:buNone/>
            </a:pPr>
            <a:endParaRPr lang="en-US" sz="3700" dirty="0"/>
          </a:p>
          <a:p>
            <a:pPr marL="0" indent="0">
              <a:buNone/>
            </a:pPr>
            <a:r>
              <a:rPr lang="en-US" sz="3700" dirty="0" smtClean="0"/>
              <a:t>There is no unity with doctrine alone</a:t>
            </a:r>
          </a:p>
          <a:p>
            <a:pPr marL="0" indent="0">
              <a:buNone/>
            </a:pPr>
            <a:endParaRPr lang="en-US" sz="3700" dirty="0"/>
          </a:p>
          <a:p>
            <a:pPr marL="0" indent="0">
              <a:buNone/>
            </a:pPr>
            <a:r>
              <a:rPr lang="en-US" sz="3700" dirty="0" smtClean="0"/>
              <a:t>There is no unity without YOU</a:t>
            </a:r>
            <a:endParaRPr lang="en-US" sz="3700" dirty="0"/>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359559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2900" y="1200150"/>
            <a:ext cx="8458200" cy="3943350"/>
          </a:xfrm>
        </p:spPr>
        <p:txBody>
          <a:bodyPr>
            <a:noAutofit/>
          </a:bodyPr>
          <a:lstStyle/>
          <a:p>
            <a:pPr marL="0" indent="0">
              <a:buNone/>
            </a:pPr>
            <a:r>
              <a:rPr lang="en-US" sz="3700" i="1" dirty="0" smtClean="0"/>
              <a:t>Therefore </a:t>
            </a:r>
            <a:r>
              <a:rPr lang="en-US" sz="3700" i="1" dirty="0"/>
              <a:t>let us pursue the things which make for peace and the things by which one may edify another</a:t>
            </a:r>
            <a:r>
              <a:rPr lang="en-US" sz="3700" dirty="0" smtClean="0"/>
              <a:t>.</a:t>
            </a:r>
            <a:r>
              <a:rPr lang="en-US" sz="3700" dirty="0"/>
              <a:t> </a:t>
            </a:r>
            <a:r>
              <a:rPr lang="en-US" sz="3700" dirty="0" smtClean="0"/>
              <a:t>												Romans </a:t>
            </a:r>
            <a:r>
              <a:rPr lang="en-US" sz="3700" dirty="0"/>
              <a:t>14:19 </a:t>
            </a:r>
          </a:p>
        </p:txBody>
      </p:sp>
      <p:sp>
        <p:nvSpPr>
          <p:cNvPr id="5" name="Title 4"/>
          <p:cNvSpPr>
            <a:spLocks noGrp="1"/>
          </p:cNvSpPr>
          <p:nvPr>
            <p:ph type="title"/>
          </p:nvPr>
        </p:nvSpPr>
        <p:spPr>
          <a:xfrm>
            <a:off x="0" y="0"/>
            <a:ext cx="9144000" cy="1063229"/>
          </a:xfrm>
        </p:spPr>
        <p:txBody>
          <a:bodyPr>
            <a:noAutofit/>
          </a:bodyPr>
          <a:lstStyle/>
          <a:p>
            <a:pPr algn="ctr"/>
            <a:r>
              <a:rPr lang="en-US" sz="6400" dirty="0" smtClean="0">
                <a:latin typeface="+mn-lt"/>
              </a:rPr>
              <a:t>Pursuing Unity</a:t>
            </a:r>
            <a:endParaRPr lang="en-US" sz="6400" dirty="0">
              <a:latin typeface="+mn-lt"/>
            </a:endParaRPr>
          </a:p>
        </p:txBody>
      </p:sp>
    </p:spTree>
    <p:extLst>
      <p:ext uri="{BB962C8B-B14F-4D97-AF65-F5344CB8AC3E}">
        <p14:creationId xmlns:p14="http://schemas.microsoft.com/office/powerpoint/2010/main" val="2300208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51924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092" y="273844"/>
            <a:ext cx="8783816" cy="4648200"/>
          </a:xfrm>
        </p:spPr>
      </p:pic>
    </p:spTree>
    <p:extLst>
      <p:ext uri="{BB962C8B-B14F-4D97-AF65-F5344CB8AC3E}">
        <p14:creationId xmlns:p14="http://schemas.microsoft.com/office/powerpoint/2010/main" val="23388735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6405145"/>
              </p:ext>
            </p:extLst>
          </p:nvPr>
        </p:nvGraphicFramePr>
        <p:xfrm>
          <a:off x="-100013" y="-1"/>
          <a:ext cx="9244012" cy="5143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4622006">
                  <a:extLst>
                    <a:ext uri="{9D8B030D-6E8A-4147-A177-3AD203B41FA5}">
                      <a16:colId xmlns="" xmlns:a16="http://schemas.microsoft.com/office/drawing/2014/main" val="20000"/>
                    </a:ext>
                  </a:extLst>
                </a:gridCol>
                <a:gridCol w="4622006">
                  <a:extLst>
                    <a:ext uri="{9D8B030D-6E8A-4147-A177-3AD203B41FA5}">
                      <a16:colId xmlns="" xmlns:a16="http://schemas.microsoft.com/office/drawing/2014/main" val="20001"/>
                    </a:ext>
                  </a:extLst>
                </a:gridCol>
              </a:tblGrid>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Terry Petsche</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1"/>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630</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2"/>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528</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3"/>
                  </a:ext>
                </a:extLst>
              </a:tr>
              <a:tr h="428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161</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 / Grant Haines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4"/>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380</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5"/>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 / Grant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522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6"/>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7"/>
                  </a:ext>
                </a:extLst>
              </a:tr>
              <a:tr h="428625">
                <a:tc>
                  <a:txBody>
                    <a:bodyPr/>
                    <a:lstStyle/>
                    <a:p>
                      <a:pPr algn="ctr"/>
                      <a:r>
                        <a:rPr lang="en-US" sz="2200" b="1" i="0" cap="none" spc="0" baseline="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283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8"/>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Michael Hetzer</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254311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f/fb/Probably_Valentin_de_Boulogne_-_Saint_Paul_Writing_His_Epistles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0"/>
            <a:ext cx="9144000" cy="6725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07092"/>
            <a:ext cx="9143999" cy="4403385"/>
          </a:xfrm>
          <a:prstGeom prst="rect">
            <a:avLst/>
          </a:prstGeom>
          <a:noFill/>
        </p:spPr>
        <p:txBody>
          <a:bodyPr wrap="square" lIns="91440" tIns="45720" rIns="91440" bIns="45720">
            <a:spAutoFit/>
          </a:bodyPr>
          <a:lstStyle/>
          <a:p>
            <a:pPr algn="ctr"/>
            <a:r>
              <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Paul’s Corinthian Advice</a:t>
            </a:r>
          </a:p>
          <a:p>
            <a:pPr algn="ctr"/>
            <a:endParaRPr lang="en-US" sz="7000" dirty="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endParaRPr lang="en-US" sz="70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1 Corinthians </a:t>
            </a: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15</a:t>
            </a:r>
            <a:endPar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endParaRPr>
          </a:p>
          <a:p>
            <a:pPr algn="ct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The </a:t>
            </a:r>
            <a:r>
              <a:rPr lang="en-US" sz="5600" dirty="0" smtClean="0">
                <a:ln w="9525">
                  <a:solidFill>
                    <a:schemeClr val="bg1"/>
                  </a:solidFill>
                  <a:prstDash val="solid"/>
                </a:ln>
                <a:solidFill>
                  <a:schemeClr val="tx1"/>
                </a:solidFill>
                <a:effectLst>
                  <a:glow rad="228600">
                    <a:srgbClr val="000000"/>
                  </a:glow>
                  <a:outerShdw blurRad="12700" dist="38100" dir="2700000" algn="tl" rotWithShape="0">
                    <a:schemeClr val="bg1">
                      <a:lumMod val="50000"/>
                    </a:schemeClr>
                  </a:outerShdw>
                </a:effectLst>
                <a:latin typeface="+mn-lt"/>
              </a:rPr>
              <a:t>Resurrection</a:t>
            </a:r>
            <a:endParaRPr lang="en-US" sz="5600" dirty="0" smtClean="0">
              <a:solidFill>
                <a:schemeClr val="tx1"/>
              </a:solidFill>
              <a:effectLst>
                <a:glow rad="228600">
                  <a:srgbClr val="000000"/>
                </a:glow>
              </a:effectLst>
              <a:latin typeface="+mn-lt"/>
            </a:endParaRPr>
          </a:p>
        </p:txBody>
      </p:sp>
    </p:spTree>
    <p:extLst>
      <p:ext uri="{BB962C8B-B14F-4D97-AF65-F5344CB8AC3E}">
        <p14:creationId xmlns:p14="http://schemas.microsoft.com/office/powerpoint/2010/main" val="7982385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435340" cy="891540"/>
          </a:xfrm>
        </p:spPr>
        <p:txBody>
          <a:bodyPr>
            <a:normAutofit/>
          </a:bodyPr>
          <a:lstStyle/>
          <a:p>
            <a:r>
              <a:rPr lang="en-US" sz="5400" dirty="0">
                <a:ln w="18415" cmpd="sng">
                  <a:solidFill>
                    <a:srgbClr val="FFFFFF"/>
                  </a:solidFill>
                  <a:prstDash val="solid"/>
                </a:ln>
                <a:solidFill>
                  <a:srgbClr val="FFFFFF"/>
                </a:solidFill>
                <a:effectLst>
                  <a:glow rad="228600">
                    <a:srgbClr val="000000"/>
                  </a:glow>
                </a:effectLst>
              </a:rPr>
              <a:t>Resurrection </a:t>
            </a:r>
            <a:endParaRPr lang="en-US" sz="54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182880" y="1131570"/>
            <a:ext cx="8641080" cy="4011930"/>
          </a:xfrm>
        </p:spPr>
        <p:txBody>
          <a:bodyPr>
            <a:noAutofit/>
          </a:bodyPr>
          <a:lstStyle/>
          <a:p>
            <a:pPr marL="0" indent="0" algn="just">
              <a:buNone/>
            </a:pPr>
            <a:r>
              <a:rPr lang="en-US" sz="3600" dirty="0">
                <a:effectLst>
                  <a:glow rad="228600">
                    <a:srgbClr val="000000"/>
                  </a:glow>
                  <a:outerShdw blurRad="50800" dist="38100" dir="2700000" algn="tl" rotWithShape="0">
                    <a:srgbClr val="000000">
                      <a:alpha val="48000"/>
                    </a:srgbClr>
                  </a:outerShdw>
                </a:effectLst>
              </a:rPr>
              <a:t>What is the “</a:t>
            </a:r>
            <a:r>
              <a:rPr lang="en-US" sz="3600" i="1" dirty="0">
                <a:effectLst>
                  <a:glow rad="228600">
                    <a:srgbClr val="000000"/>
                  </a:glow>
                  <a:outerShdw blurRad="50800" dist="38100" dir="2700000" algn="tl" rotWithShape="0">
                    <a:srgbClr val="000000">
                      <a:alpha val="48000"/>
                    </a:srgbClr>
                  </a:outerShdw>
                </a:effectLst>
              </a:rPr>
              <a:t>resurrection</a:t>
            </a:r>
            <a:r>
              <a:rPr lang="en-US" sz="3600" dirty="0">
                <a:effectLst>
                  <a:glow rad="228600">
                    <a:srgbClr val="000000"/>
                  </a:glow>
                  <a:outerShdw blurRad="50800" dist="38100" dir="2700000" algn="tl" rotWithShape="0">
                    <a:srgbClr val="000000">
                      <a:alpha val="48000"/>
                    </a:srgbClr>
                  </a:outerShdw>
                </a:effectLst>
              </a:rPr>
              <a:t>”?</a:t>
            </a:r>
          </a:p>
          <a:p>
            <a:pPr marL="0" indent="0" algn="just">
              <a:buNone/>
            </a:pP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Generally, being raised from the dead</a:t>
            </a:r>
          </a:p>
          <a:p>
            <a:pPr marL="0" indent="0" algn="just">
              <a:buNone/>
            </a:pP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Specifically, the belief that:</a:t>
            </a:r>
          </a:p>
          <a:p>
            <a:pPr marL="0" indent="0" algn="just">
              <a:buNone/>
            </a:pP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	All dead will be raised and changed</a:t>
            </a:r>
          </a:p>
          <a:p>
            <a:pPr marL="0" indent="0" algn="just">
              <a:buNone/>
            </a:pP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	(Not discussed in the Old Testament)</a:t>
            </a:r>
          </a:p>
          <a:p>
            <a:pPr marL="0" indent="0" algn="just">
              <a:buNone/>
            </a:pPr>
            <a:r>
              <a:rPr lang="en-US" sz="3600" dirty="0">
                <a:effectLst>
                  <a:glow rad="228600">
                    <a:srgbClr val="000000"/>
                  </a:glow>
                  <a:outerShdw blurRad="50800" dist="38100" dir="2700000" algn="tl" rotWithShape="0">
                    <a:srgbClr val="000000">
                      <a:alpha val="48000"/>
                    </a:srgbClr>
                  </a:outerShdw>
                </a:effectLst>
              </a:rPr>
              <a:t>	</a:t>
            </a:r>
            <a:r>
              <a:rPr lang="en-US" sz="3600" dirty="0">
                <a:effectLst>
                  <a:glow rad="228600">
                    <a:srgbClr val="000000"/>
                  </a:glow>
                  <a:outerShdw blurRad="50800" dist="38100" dir="2700000" algn="tl" rotWithShape="0">
                    <a:srgbClr val="000000">
                      <a:alpha val="48000"/>
                    </a:srgbClr>
                  </a:outerShdw>
                </a:effectLst>
              </a:rPr>
              <a:t>	(Not the same as the few dead raised)</a:t>
            </a:r>
            <a:endParaRPr lang="en-US" sz="3600" dirty="0">
              <a:effectLst>
                <a:glow rad="228600">
                  <a:srgbClr val="000000"/>
                </a:glow>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94023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435340" cy="891540"/>
          </a:xfrm>
        </p:spPr>
        <p:txBody>
          <a:bodyPr>
            <a:normAutofit/>
          </a:bodyPr>
          <a:lstStyle/>
          <a:p>
            <a:r>
              <a:rPr lang="en-US" sz="5400" dirty="0">
                <a:ln w="18415" cmpd="sng">
                  <a:solidFill>
                    <a:srgbClr val="FFFFFF"/>
                  </a:solidFill>
                  <a:prstDash val="solid"/>
                </a:ln>
                <a:solidFill>
                  <a:srgbClr val="FFFFFF"/>
                </a:solidFill>
                <a:effectLst>
                  <a:glow rad="228600">
                    <a:srgbClr val="000000"/>
                  </a:glow>
                </a:effectLst>
              </a:rPr>
              <a:t>Resurrection </a:t>
            </a:r>
            <a:endParaRPr lang="en-US" sz="54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182880" y="1131570"/>
            <a:ext cx="8641080" cy="4011930"/>
          </a:xfrm>
        </p:spPr>
        <p:txBody>
          <a:bodyPr>
            <a:noAutofit/>
          </a:bodyPr>
          <a:lstStyle/>
          <a:p>
            <a:pPr marL="0" indent="0" algn="just">
              <a:buNone/>
            </a:pPr>
            <a:r>
              <a:rPr lang="en-US" sz="3600" dirty="0">
                <a:effectLst>
                  <a:glow rad="228600">
                    <a:srgbClr val="000000"/>
                  </a:glow>
                  <a:outerShdw blurRad="50800" dist="38100" dir="2700000" algn="tl" rotWithShape="0">
                    <a:srgbClr val="000000">
                      <a:alpha val="48000"/>
                    </a:srgbClr>
                  </a:outerShdw>
                </a:effectLst>
              </a:rPr>
              <a:t>What is the “</a:t>
            </a:r>
            <a:r>
              <a:rPr lang="en-US" sz="3600" i="1" dirty="0">
                <a:effectLst>
                  <a:glow rad="228600">
                    <a:srgbClr val="000000"/>
                  </a:glow>
                  <a:outerShdw blurRad="50800" dist="38100" dir="2700000" algn="tl" rotWithShape="0">
                    <a:srgbClr val="000000">
                      <a:alpha val="48000"/>
                    </a:srgbClr>
                  </a:outerShdw>
                </a:effectLst>
              </a:rPr>
              <a:t>resurrection</a:t>
            </a:r>
            <a:r>
              <a:rPr lang="en-US" sz="3600" dirty="0">
                <a:effectLst>
                  <a:glow rad="228600">
                    <a:srgbClr val="000000"/>
                  </a:glow>
                  <a:outerShdw blurRad="50800" dist="38100" dir="2700000" algn="tl" rotWithShape="0">
                    <a:srgbClr val="000000">
                      <a:alpha val="48000"/>
                    </a:srgbClr>
                  </a:outerShdw>
                </a:effectLst>
              </a:rPr>
              <a:t>”?</a:t>
            </a:r>
          </a:p>
          <a:p>
            <a:pPr marL="0" indent="0" algn="just">
              <a:buNone/>
            </a:pPr>
            <a:endParaRPr lang="en-US" sz="3600" dirty="0" smtClean="0">
              <a:effectLst>
                <a:glow rad="228600">
                  <a:srgbClr val="000000"/>
                </a:glow>
                <a:outerShdw blurRad="50800" dist="38100" dir="2700000" algn="tl" rotWithShape="0">
                  <a:srgbClr val="000000">
                    <a:alpha val="48000"/>
                  </a:srgbClr>
                </a:outerShdw>
              </a:effectLst>
            </a:endParaRPr>
          </a:p>
          <a:p>
            <a:pPr marL="0" indent="0" algn="just">
              <a:buNone/>
            </a:pPr>
            <a:r>
              <a:rPr lang="en-US" sz="3600" dirty="0" smtClean="0">
                <a:effectLst>
                  <a:glow rad="228600">
                    <a:srgbClr val="000000"/>
                  </a:glow>
                  <a:outerShdw blurRad="50800" dist="38100" dir="2700000" algn="tl" rotWithShape="0">
                    <a:srgbClr val="000000">
                      <a:alpha val="48000"/>
                    </a:srgbClr>
                  </a:outerShdw>
                </a:effectLst>
              </a:rPr>
              <a:t>Jesus was the first (and only so far) </a:t>
            </a:r>
          </a:p>
          <a:p>
            <a:pPr marL="0" indent="0" algn="just">
              <a:buNone/>
            </a:pPr>
            <a:endParaRPr lang="en-US" sz="3600" dirty="0">
              <a:effectLst>
                <a:glow rad="228600">
                  <a:srgbClr val="000000"/>
                </a:glow>
                <a:outerShdw blurRad="50800" dist="38100" dir="2700000" algn="tl" rotWithShape="0">
                  <a:srgbClr val="000000">
                    <a:alpha val="48000"/>
                  </a:srgbClr>
                </a:outerShdw>
              </a:effectLst>
            </a:endParaRPr>
          </a:p>
          <a:p>
            <a:pPr marL="0" indent="0" algn="just">
              <a:buNone/>
            </a:pPr>
            <a:r>
              <a:rPr lang="en-US" sz="3600" dirty="0" smtClean="0">
                <a:effectLst>
                  <a:glow rad="228600">
                    <a:srgbClr val="000000"/>
                  </a:glow>
                  <a:outerShdw blurRad="50800" dist="38100" dir="2700000" algn="tl" rotWithShape="0">
                    <a:srgbClr val="000000">
                      <a:alpha val="48000"/>
                    </a:srgbClr>
                  </a:outerShdw>
                </a:effectLst>
              </a:rPr>
              <a:t>We have a hope of resurrection</a:t>
            </a:r>
            <a:endParaRPr lang="en-US" sz="3600" dirty="0">
              <a:effectLst>
                <a:glow rad="228600">
                  <a:srgbClr val="000000"/>
                </a:glow>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24270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435340" cy="891540"/>
          </a:xfrm>
        </p:spPr>
        <p:txBody>
          <a:bodyPr>
            <a:normAutofit/>
          </a:bodyPr>
          <a:lstStyle/>
          <a:p>
            <a:r>
              <a:rPr lang="en-US" sz="5400" dirty="0">
                <a:ln w="18415" cmpd="sng">
                  <a:solidFill>
                    <a:srgbClr val="FFFFFF"/>
                  </a:solidFill>
                  <a:prstDash val="solid"/>
                </a:ln>
                <a:solidFill>
                  <a:srgbClr val="FFFFFF"/>
                </a:solidFill>
                <a:effectLst>
                  <a:glow rad="228600">
                    <a:srgbClr val="000000"/>
                  </a:glow>
                </a:effectLst>
              </a:rPr>
              <a:t>Resurrection </a:t>
            </a:r>
            <a:endParaRPr lang="en-US" sz="54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182880" y="1131570"/>
            <a:ext cx="8641080" cy="4011930"/>
          </a:xfrm>
        </p:spPr>
        <p:txBody>
          <a:bodyPr>
            <a:noAutofit/>
          </a:bodyPr>
          <a:lstStyle/>
          <a:p>
            <a:pPr marL="0" indent="0" algn="just">
              <a:buNone/>
            </a:pPr>
            <a:r>
              <a:rPr lang="en-US" sz="3600" dirty="0">
                <a:effectLst>
                  <a:glow rad="228600">
                    <a:srgbClr val="000000"/>
                  </a:glow>
                  <a:outerShdw blurRad="50800" dist="38100" dir="2700000" algn="tl" rotWithShape="0">
                    <a:srgbClr val="000000">
                      <a:alpha val="48000"/>
                    </a:srgbClr>
                  </a:outerShdw>
                </a:effectLst>
              </a:rPr>
              <a:t>One of the fundamentals of Christ</a:t>
            </a:r>
          </a:p>
          <a:p>
            <a:pPr marL="0" indent="0" algn="just">
              <a:buNone/>
            </a:pPr>
            <a:r>
              <a:rPr lang="en-US" sz="3600" dirty="0">
                <a:effectLst>
                  <a:glow rad="228600">
                    <a:srgbClr val="000000"/>
                  </a:glow>
                  <a:outerShdw blurRad="50800" dist="38100" dir="2700000" algn="tl" rotWithShape="0">
                    <a:srgbClr val="000000">
                      <a:alpha val="48000"/>
                    </a:srgbClr>
                  </a:outerShdw>
                </a:effectLst>
              </a:rPr>
              <a:t>	Hebrews 6:1-2</a:t>
            </a:r>
            <a:endParaRPr lang="en-US" sz="3600" dirty="0">
              <a:effectLst>
                <a:glow rad="228600">
                  <a:srgbClr val="000000"/>
                </a:glow>
                <a:outerShdw blurRad="50800" dist="38100" dir="2700000" algn="tl" rotWithShape="0">
                  <a:srgbClr val="000000">
                    <a:alpha val="48000"/>
                  </a:srgbClr>
                </a:outerShdw>
              </a:effectLst>
            </a:endParaRPr>
          </a:p>
          <a:p>
            <a:pPr marL="0" indent="0" algn="just">
              <a:buNone/>
            </a:pPr>
            <a:r>
              <a:rPr lang="en-US" sz="3600" dirty="0">
                <a:effectLst>
                  <a:glow rad="228600">
                    <a:srgbClr val="000000"/>
                  </a:glow>
                  <a:outerShdw blurRad="50800" dist="38100" dir="2700000" algn="tl" rotWithShape="0">
                    <a:srgbClr val="000000">
                      <a:alpha val="48000"/>
                    </a:srgbClr>
                  </a:outerShdw>
                </a:effectLst>
              </a:rPr>
              <a:t>One of the stumbling blocks of men</a:t>
            </a:r>
          </a:p>
          <a:p>
            <a:pPr marL="0" indent="0" algn="just">
              <a:buNone/>
            </a:pPr>
            <a:r>
              <a:rPr lang="en-US" sz="3600" dirty="0">
                <a:effectLst>
                  <a:glow rad="228600">
                    <a:srgbClr val="000000"/>
                  </a:glow>
                  <a:outerShdw blurRad="50800" dist="38100" dir="2700000" algn="tl" rotWithShape="0">
                    <a:srgbClr val="000000">
                      <a:alpha val="48000"/>
                    </a:srgbClr>
                  </a:outerShdw>
                </a:effectLst>
              </a:rPr>
              <a:t>	Acts 17:31-32</a:t>
            </a:r>
            <a:endParaRPr lang="en-US" sz="3600" dirty="0">
              <a:effectLst>
                <a:glow rad="228600">
                  <a:srgbClr val="000000"/>
                </a:glow>
                <a:outerShdw blurRad="50800" dist="38100" dir="2700000" algn="tl" rotWithShape="0">
                  <a:srgbClr val="000000">
                    <a:alpha val="48000"/>
                  </a:srgbClr>
                </a:outerShdw>
              </a:effectLst>
            </a:endParaRPr>
          </a:p>
          <a:p>
            <a:pPr marL="0" indent="0" algn="just">
              <a:buNone/>
            </a:pPr>
            <a:r>
              <a:rPr lang="en-US" sz="3600" dirty="0">
                <a:effectLst>
                  <a:glow rad="228600">
                    <a:srgbClr val="000000"/>
                  </a:glow>
                  <a:outerShdw blurRad="50800" dist="38100" dir="2700000" algn="tl" rotWithShape="0">
                    <a:srgbClr val="000000">
                      <a:alpha val="48000"/>
                    </a:srgbClr>
                  </a:outerShdw>
                </a:effectLst>
              </a:rPr>
              <a:t>What do we know about the resurrection? </a:t>
            </a:r>
            <a:endParaRPr lang="en-US" sz="3600" dirty="0">
              <a:effectLst>
                <a:glow rad="228600">
                  <a:srgbClr val="000000"/>
                </a:glow>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41864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02870"/>
            <a:ext cx="8915400" cy="891540"/>
          </a:xfrm>
        </p:spPr>
        <p:txBody>
          <a:bodyPr>
            <a:normAutofit/>
          </a:bodyPr>
          <a:lstStyle/>
          <a:p>
            <a:r>
              <a:rPr lang="en-US" sz="5000" dirty="0">
                <a:ln w="18415" cmpd="sng">
                  <a:solidFill>
                    <a:srgbClr val="FFFFFF"/>
                  </a:solidFill>
                  <a:prstDash val="solid"/>
                </a:ln>
                <a:solidFill>
                  <a:srgbClr val="FFFFFF"/>
                </a:solidFill>
                <a:effectLst>
                  <a:glow rad="228600">
                    <a:srgbClr val="000000"/>
                  </a:glow>
                </a:effectLst>
              </a:rPr>
              <a:t>Facts of the Resurrection</a:t>
            </a:r>
            <a:endParaRPr lang="en-US" sz="5000" dirty="0">
              <a:ln w="18415" cmpd="sng">
                <a:solidFill>
                  <a:srgbClr val="FFFFFF"/>
                </a:solidFill>
                <a:prstDash val="solid"/>
              </a:ln>
              <a:solidFill>
                <a:srgbClr val="FFFFFF"/>
              </a:solidFill>
              <a:effectLst>
                <a:glow rad="228600">
                  <a:srgbClr val="000000"/>
                </a:glow>
              </a:effectLst>
            </a:endParaRPr>
          </a:p>
        </p:txBody>
      </p:sp>
      <p:sp>
        <p:nvSpPr>
          <p:cNvPr id="3" name="Content Placeholder 2"/>
          <p:cNvSpPr>
            <a:spLocks noGrp="1"/>
          </p:cNvSpPr>
          <p:nvPr>
            <p:ph idx="1"/>
          </p:nvPr>
        </p:nvSpPr>
        <p:spPr>
          <a:xfrm>
            <a:off x="251460" y="1131570"/>
            <a:ext cx="8572500" cy="4011930"/>
          </a:xfrm>
        </p:spPr>
        <p:txBody>
          <a:bodyPr>
            <a:noAutofit/>
          </a:bodyPr>
          <a:lstStyle/>
          <a:p>
            <a:pPr marL="0" indent="0">
              <a:buNone/>
            </a:pPr>
            <a:r>
              <a:rPr lang="en-US" sz="3600" dirty="0">
                <a:effectLst>
                  <a:glow rad="228600">
                    <a:srgbClr val="000000"/>
                  </a:glow>
                  <a:outerShdw blurRad="50800" dist="38100" dir="2700000" algn="tl" rotWithShape="0">
                    <a:srgbClr val="000000">
                      <a:alpha val="48000"/>
                    </a:srgbClr>
                  </a:outerShdw>
                </a:effectLst>
              </a:rPr>
              <a:t>#1 – it is our body that is raised</a:t>
            </a:r>
          </a:p>
          <a:p>
            <a:pPr marL="0" indent="0">
              <a:buNone/>
            </a:pPr>
            <a:r>
              <a:rPr lang="en-US" sz="3510" i="1" dirty="0">
                <a:effectLst>
                  <a:glow rad="228600">
                    <a:srgbClr val="000000"/>
                  </a:glow>
                  <a:outerShdw blurRad="50800" dist="38100" dir="2700000" algn="tl" rotWithShape="0">
                    <a:srgbClr val="000000">
                      <a:alpha val="48000"/>
                    </a:srgbClr>
                  </a:outerShdw>
                </a:effectLst>
              </a:rPr>
              <a:t>For </a:t>
            </a:r>
            <a:r>
              <a:rPr lang="en-US" sz="3510" i="1" dirty="0">
                <a:effectLst>
                  <a:glow rad="228600">
                    <a:srgbClr val="000000"/>
                  </a:glow>
                  <a:outerShdw blurRad="50800" dist="38100" dir="2700000" algn="tl" rotWithShape="0">
                    <a:srgbClr val="000000">
                      <a:alpha val="48000"/>
                    </a:srgbClr>
                  </a:outerShdw>
                </a:effectLst>
              </a:rPr>
              <a:t>I know that my Redeemer lives, </a:t>
            </a:r>
            <a:r>
              <a:rPr lang="en-US" sz="3510" i="1" dirty="0">
                <a:effectLst>
                  <a:glow rad="228600">
                    <a:srgbClr val="000000"/>
                  </a:glow>
                  <a:outerShdw blurRad="50800" dist="38100" dir="2700000" algn="tl" rotWithShape="0">
                    <a:srgbClr val="000000">
                      <a:alpha val="48000"/>
                    </a:srgbClr>
                  </a:outerShdw>
                </a:effectLst>
              </a:rPr>
              <a:t>and </a:t>
            </a:r>
            <a:r>
              <a:rPr lang="en-US" sz="3510" i="1" dirty="0">
                <a:effectLst>
                  <a:glow rad="228600">
                    <a:srgbClr val="000000"/>
                  </a:glow>
                  <a:outerShdw blurRad="50800" dist="38100" dir="2700000" algn="tl" rotWithShape="0">
                    <a:srgbClr val="000000">
                      <a:alpha val="48000"/>
                    </a:srgbClr>
                  </a:outerShdw>
                </a:effectLst>
              </a:rPr>
              <a:t>He shall stand at last on the </a:t>
            </a:r>
            <a:r>
              <a:rPr lang="en-US" sz="3510" i="1" dirty="0">
                <a:effectLst>
                  <a:glow rad="228600">
                    <a:srgbClr val="000000"/>
                  </a:glow>
                  <a:outerShdw blurRad="50800" dist="38100" dir="2700000" algn="tl" rotWithShape="0">
                    <a:srgbClr val="000000">
                      <a:alpha val="48000"/>
                    </a:srgbClr>
                  </a:outerShdw>
                </a:effectLst>
              </a:rPr>
              <a:t>earth; and </a:t>
            </a:r>
            <a:r>
              <a:rPr lang="en-US" sz="3510" i="1" dirty="0">
                <a:effectLst>
                  <a:glow rad="228600">
                    <a:srgbClr val="000000"/>
                  </a:glow>
                  <a:outerShdw blurRad="50800" dist="38100" dir="2700000" algn="tl" rotWithShape="0">
                    <a:srgbClr val="000000">
                      <a:alpha val="48000"/>
                    </a:srgbClr>
                  </a:outerShdw>
                </a:effectLst>
              </a:rPr>
              <a:t>after my skin is destroyed, this I know, </a:t>
            </a:r>
            <a:r>
              <a:rPr lang="en-US" sz="3510" i="1" dirty="0">
                <a:effectLst>
                  <a:glow rad="228600">
                    <a:srgbClr val="000000"/>
                  </a:glow>
                  <a:outerShdw blurRad="50800" dist="38100" dir="2700000" algn="tl" rotWithShape="0">
                    <a:srgbClr val="000000">
                      <a:alpha val="48000"/>
                    </a:srgbClr>
                  </a:outerShdw>
                </a:effectLst>
              </a:rPr>
              <a:t>that </a:t>
            </a:r>
            <a:r>
              <a:rPr lang="en-US" sz="3510" i="1" dirty="0">
                <a:solidFill>
                  <a:srgbClr val="FFFF00"/>
                </a:solidFill>
                <a:effectLst>
                  <a:glow rad="228600">
                    <a:srgbClr val="000000"/>
                  </a:glow>
                  <a:outerShdw blurRad="50800" dist="38100" dir="2700000" algn="tl" rotWithShape="0">
                    <a:srgbClr val="000000">
                      <a:alpha val="48000"/>
                    </a:srgbClr>
                  </a:outerShdw>
                </a:effectLst>
              </a:rPr>
              <a:t>in my flesh I shall see </a:t>
            </a:r>
            <a:r>
              <a:rPr lang="en-US" sz="3510" i="1" dirty="0">
                <a:solidFill>
                  <a:srgbClr val="FFFF00"/>
                </a:solidFill>
                <a:effectLst>
                  <a:glow rad="228600">
                    <a:srgbClr val="000000"/>
                  </a:glow>
                  <a:outerShdw blurRad="50800" dist="38100" dir="2700000" algn="tl" rotWithShape="0">
                    <a:srgbClr val="000000">
                      <a:alpha val="48000"/>
                    </a:srgbClr>
                  </a:outerShdw>
                </a:effectLst>
              </a:rPr>
              <a:t>God</a:t>
            </a:r>
            <a:r>
              <a:rPr lang="en-US" sz="3510" i="1" dirty="0">
                <a:effectLst>
                  <a:glow rad="228600">
                    <a:srgbClr val="000000"/>
                  </a:glow>
                  <a:outerShdw blurRad="50800" dist="38100" dir="2700000" algn="tl" rotWithShape="0">
                    <a:srgbClr val="000000">
                      <a:alpha val="48000"/>
                    </a:srgbClr>
                  </a:outerShdw>
                </a:effectLst>
              </a:rPr>
              <a:t>, </a:t>
            </a:r>
            <a:r>
              <a:rPr lang="en-US" sz="3510" i="1" dirty="0">
                <a:effectLst>
                  <a:glow rad="228600">
                    <a:srgbClr val="000000"/>
                  </a:glow>
                  <a:outerShdw blurRad="50800" dist="38100" dir="2700000" algn="tl" rotWithShape="0">
                    <a:srgbClr val="000000">
                      <a:alpha val="48000"/>
                    </a:srgbClr>
                  </a:outerShdw>
                </a:effectLst>
              </a:rPr>
              <a:t>Whom I shall see for myself, </a:t>
            </a:r>
            <a:r>
              <a:rPr lang="en-US" sz="3510" i="1" dirty="0">
                <a:effectLst>
                  <a:glow rad="228600">
                    <a:srgbClr val="000000"/>
                  </a:glow>
                  <a:outerShdw blurRad="50800" dist="38100" dir="2700000" algn="tl" rotWithShape="0">
                    <a:srgbClr val="000000">
                      <a:alpha val="48000"/>
                    </a:srgbClr>
                  </a:outerShdw>
                </a:effectLst>
              </a:rPr>
              <a:t>and </a:t>
            </a:r>
            <a:r>
              <a:rPr lang="en-US" sz="3510" i="1" dirty="0">
                <a:effectLst>
                  <a:glow rad="228600">
                    <a:srgbClr val="000000"/>
                  </a:glow>
                  <a:outerShdw blurRad="50800" dist="38100" dir="2700000" algn="tl" rotWithShape="0">
                    <a:srgbClr val="000000">
                      <a:alpha val="48000"/>
                    </a:srgbClr>
                  </a:outerShdw>
                </a:effectLst>
              </a:rPr>
              <a:t>my eyes shall behold, and not another. How my heart yearns within me</a:t>
            </a:r>
            <a:r>
              <a:rPr lang="en-US" sz="3510" dirty="0">
                <a:effectLst>
                  <a:glow rad="228600">
                    <a:srgbClr val="000000"/>
                  </a:glow>
                  <a:outerShdw blurRad="50800" dist="38100" dir="2700000" algn="tl" rotWithShape="0">
                    <a:srgbClr val="000000">
                      <a:alpha val="48000"/>
                    </a:srgbClr>
                  </a:outerShdw>
                </a:effectLst>
              </a:rPr>
              <a:t>!</a:t>
            </a:r>
            <a:r>
              <a:rPr lang="en-US" sz="3510" dirty="0">
                <a:effectLst>
                  <a:glow rad="228600">
                    <a:srgbClr val="000000"/>
                  </a:glow>
                  <a:outerShdw blurRad="50800" dist="38100" dir="2700000" algn="tl" rotWithShape="0">
                    <a:srgbClr val="000000">
                      <a:alpha val="48000"/>
                    </a:srgbClr>
                  </a:outerShdw>
                </a:effectLst>
              </a:rPr>
              <a:t> </a:t>
            </a:r>
            <a:r>
              <a:rPr lang="en-US" sz="3510" dirty="0">
                <a:effectLst>
                  <a:glow rad="228600">
                    <a:srgbClr val="000000"/>
                  </a:glow>
                  <a:outerShdw blurRad="50800" dist="38100" dir="2700000" algn="tl" rotWithShape="0">
                    <a:srgbClr val="000000">
                      <a:alpha val="48000"/>
                    </a:srgbClr>
                  </a:outerShdw>
                </a:effectLst>
              </a:rPr>
              <a:t>											Job 19:25-27 </a:t>
            </a:r>
          </a:p>
        </p:txBody>
      </p:sp>
    </p:spTree>
    <p:extLst>
      <p:ext uri="{BB962C8B-B14F-4D97-AF65-F5344CB8AC3E}">
        <p14:creationId xmlns:p14="http://schemas.microsoft.com/office/powerpoint/2010/main" val="17559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279694</TotalTime>
  <Words>1884</Words>
  <Application>Microsoft Office PowerPoint</Application>
  <PresentationFormat>On-screen Show (16:9)</PresentationFormat>
  <Paragraphs>222</Paragraphs>
  <Slides>33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Bell MT</vt:lpstr>
      <vt:lpstr>Calibri</vt:lpstr>
      <vt:lpstr>Calibri Light</vt:lpstr>
      <vt:lpstr>Lucida Sans Unicode</vt:lpstr>
      <vt:lpstr>system-ui</vt:lpstr>
      <vt:lpstr>Times New Roman</vt:lpstr>
      <vt:lpstr>Wingdings</vt:lpstr>
      <vt:lpstr>Office Theme</vt:lpstr>
      <vt:lpstr>Welcome!</vt:lpstr>
      <vt:lpstr>John 8:21-30</vt:lpstr>
      <vt:lpstr>Welcome!</vt:lpstr>
      <vt:lpstr>PowerPoint Presentation</vt:lpstr>
      <vt:lpstr>PowerPoint Presentation</vt:lpstr>
      <vt:lpstr>Resurrection </vt:lpstr>
      <vt:lpstr>Resurrection </vt:lpstr>
      <vt:lpstr>Resurrection </vt:lpstr>
      <vt:lpstr>Facts of the Resurrection</vt:lpstr>
      <vt:lpstr>Facts of the Resurrection</vt:lpstr>
      <vt:lpstr>Facts of the Resurrection</vt:lpstr>
      <vt:lpstr>Facts of the Resurrection</vt:lpstr>
      <vt:lpstr>Facts of the Resurrection</vt:lpstr>
      <vt:lpstr>Jesus: Our Resurrection Hope</vt:lpstr>
      <vt:lpstr>PowerPoint Presentation</vt:lpstr>
      <vt:lpstr>Two Resurrections</vt:lpstr>
      <vt:lpstr>Two Resurrections</vt:lpstr>
      <vt:lpstr>The Issue: Division</vt:lpstr>
      <vt:lpstr>The Issue: Division</vt:lpstr>
      <vt:lpstr>The Issue: Division</vt:lpstr>
      <vt:lpstr>The Issue: Division</vt:lpstr>
      <vt:lpstr>The Issue: Division</vt:lpstr>
      <vt:lpstr>The Issue: Division</vt:lpstr>
      <vt:lpstr>The Issue: Division</vt:lpstr>
      <vt:lpstr>The Solution: Unity</vt:lpstr>
      <vt:lpstr>The Solution: Unity</vt:lpstr>
      <vt:lpstr>The Solution: Unity</vt:lpstr>
      <vt:lpstr>Pursuing Unity</vt:lpstr>
      <vt:lpstr>Pursuing Unity</vt:lpstr>
      <vt:lpstr>Pursuing Unity</vt:lpstr>
      <vt:lpstr>Pursuing Unity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BRIAN HAINES</dc:creator>
  <cp:lastModifiedBy>Microsoft account</cp:lastModifiedBy>
  <cp:revision>1135</cp:revision>
  <dcterms:modified xsi:type="dcterms:W3CDTF">2022-04-10T15:07:28Z</dcterms:modified>
</cp:coreProperties>
</file>